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8460a6c4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8460a6c4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752fb0634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752fb0634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752fb0634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52fb0634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752fb0634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752fb0634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8460a6c40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8460a6c40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youtu.be/TUoJc0NPajQ" TargetMode="External"/><Relationship Id="rId4" Type="http://schemas.openxmlformats.org/officeDocument/2006/relationships/hyperlink" Target="http://www.youtube.com/watch?v=TUoJc0NPajQ" TargetMode="External"/><Relationship Id="rId5"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96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How your Memory works</a:t>
            </a:r>
            <a:endParaRPr/>
          </a:p>
        </p:txBody>
      </p:sp>
      <p:sp>
        <p:nvSpPr>
          <p:cNvPr id="55" name="Google Shape;55;p13"/>
          <p:cNvSpPr txBox="1"/>
          <p:nvPr>
            <p:ph idx="1" type="subTitle"/>
          </p:nvPr>
        </p:nvSpPr>
        <p:spPr>
          <a:xfrm>
            <a:off x="444675" y="1880825"/>
            <a:ext cx="8520600" cy="58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And what can I do to remember stuff I’ve learned?</a:t>
            </a:r>
            <a:endParaRPr/>
          </a:p>
        </p:txBody>
      </p:sp>
      <p:pic>
        <p:nvPicPr>
          <p:cNvPr id="56" name="Google Shape;56;p13"/>
          <p:cNvPicPr preferRelativeResize="0"/>
          <p:nvPr/>
        </p:nvPicPr>
        <p:blipFill>
          <a:blip r:embed="rId3">
            <a:alphaModFix/>
          </a:blip>
          <a:stretch>
            <a:fillRect/>
          </a:stretch>
        </p:blipFill>
        <p:spPr>
          <a:xfrm>
            <a:off x="2340850" y="2462825"/>
            <a:ext cx="3625524" cy="241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Getting started</a:t>
            </a:r>
            <a:endParaRPr/>
          </a:p>
        </p:txBody>
      </p:sp>
      <p:sp>
        <p:nvSpPr>
          <p:cNvPr id="62" name="Google Shape;62;p14"/>
          <p:cNvSpPr txBox="1"/>
          <p:nvPr>
            <p:ph idx="1" type="body"/>
          </p:nvPr>
        </p:nvSpPr>
        <p:spPr>
          <a:xfrm>
            <a:off x="311700" y="1152475"/>
            <a:ext cx="3348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Watch the </a:t>
            </a:r>
            <a:r>
              <a:rPr lang="en-GB"/>
              <a:t>Headsqueeze video </a:t>
            </a:r>
            <a:r>
              <a:rPr lang="en-GB" u="sng">
                <a:solidFill>
                  <a:schemeClr val="hlink"/>
                </a:solidFill>
                <a:hlinkClick r:id="rId3"/>
              </a:rPr>
              <a:t>here</a:t>
            </a:r>
            <a:r>
              <a:rPr lang="en-GB"/>
              <a:t> then pause then presentation and see if you can write down the stages in the memory making process….. from memory!</a:t>
            </a:r>
            <a:endParaRPr/>
          </a:p>
          <a:p>
            <a:pPr indent="0" lvl="0" marL="0" rtl="0" algn="l">
              <a:spcBef>
                <a:spcPts val="1600"/>
              </a:spcBef>
              <a:spcAft>
                <a:spcPts val="1600"/>
              </a:spcAft>
              <a:buNone/>
            </a:pPr>
            <a:r>
              <a:rPr lang="en-GB"/>
              <a:t>Check with the list on the next slide.</a:t>
            </a:r>
            <a:endParaRPr/>
          </a:p>
        </p:txBody>
      </p:sp>
      <p:pic>
        <p:nvPicPr>
          <p:cNvPr descr="Several of you have asked about how our memories are stored, LittleSolarSystem on YouTube asked 'Why does our brain store memory separately into long-term and short-term memories?'&#10;&#10;Our friends at Freedem Living have lent us this short film to explain just how memory works.&#10;&#10;When you need to recall a memory, the brain calls on your memory network. The hippocampus and other parts of your brain work together to rebuild that memory. To remember something your brain goes through the following process:&#10;&#10;First your brain consciously registers the memory, this is called encoding.&#10;&#10;Next, the brain must consolidate the memory.&#10;&#10;The last step is called retrieval.&#10;&#10;The best way to improve your memory is to keep remembering the same thing, over and over. This strengthens the neural pathway to the memory. There are other things you can do to improve your memory; get a regular sleep pattern, eat a balanced diet, and exercise often. Oh and keep your brain active, this will actually increase the physical size of your brain.&#10;&#10;10 quirky animated videos addressing common concerns about memory loss and dementia have been developed by researchers in Trinity College Dublin in a bid to allay fears about memory loss, promote brain health and tackle the stigma associated with dementia. You can watch the other films here: http://freedemliving.com &#10;&#10;The FreeDem films project has been developed by the NEIL (Neuro-Enhancement for Independent Lives) Programme at Trinity's Institute of Neuroscience with funding from GENIO. &#10;&#10;The videos were produced by makers of Head Squeeze, 360Production.&#10;For more info on the project click here: http://www.rte.ie/news/player/2014/0218/20528003-online-videos-to-help-allay-fears-about-memory-loss/&#10;&#10;If you want a mystery of the universe solved, or one of your questions answered, drop a comment below, or join our G+ Community 'Head Squeezers'. &#10;https://plus.google.com/u/0/communities/115682880183087388642&#10;&#10;Greg Foot tells us why we get memory blackouts here: http://www.youtube.com/watch?v=F8ZVq_rMP-s&#10;&#10;Want to know more about grey matter? Here's loads more facts about the brain: http://www.youtube.com/watch?v=1Mwzc0884gc&#10;&#10;http://www.youtube.com/user/HeadsqueezeTV&#10;http://www.youtube.com/subscription_center?add_user=HeadsqueezeTV" id="63" name="Google Shape;63;p14" title="How does your memory work? | Head Squeeze">
            <a:hlinkClick r:id="rId4"/>
          </p:cNvPr>
          <p:cNvPicPr preferRelativeResize="0"/>
          <p:nvPr/>
        </p:nvPicPr>
        <p:blipFill>
          <a:blip r:embed="rId5">
            <a:alphaModFix/>
          </a:blip>
          <a:stretch>
            <a:fillRect/>
          </a:stretch>
        </p:blipFill>
        <p:spPr>
          <a:xfrm>
            <a:off x="4180550" y="806325"/>
            <a:ext cx="5016725" cy="3762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your memory works</a:t>
            </a:r>
            <a:endParaRPr/>
          </a:p>
        </p:txBody>
      </p:sp>
      <p:sp>
        <p:nvSpPr>
          <p:cNvPr id="69" name="Google Shape;69;p15"/>
          <p:cNvSpPr txBox="1"/>
          <p:nvPr>
            <p:ph idx="1" type="body"/>
          </p:nvPr>
        </p:nvSpPr>
        <p:spPr>
          <a:xfrm>
            <a:off x="311700" y="1152475"/>
            <a:ext cx="4078500" cy="233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Stages in memory-making process</a:t>
            </a:r>
            <a:endParaRPr/>
          </a:p>
          <a:p>
            <a:pPr indent="-342900" lvl="0" marL="457200" rtl="0" algn="l">
              <a:spcBef>
                <a:spcPts val="1600"/>
              </a:spcBef>
              <a:spcAft>
                <a:spcPts val="0"/>
              </a:spcAft>
              <a:buSzPts val="1800"/>
              <a:buAutoNum type="arabicParenR"/>
            </a:pPr>
            <a:r>
              <a:rPr lang="en-GB"/>
              <a:t>Encoding</a:t>
            </a:r>
            <a:endParaRPr/>
          </a:p>
          <a:p>
            <a:pPr indent="-342900" lvl="0" marL="457200" rtl="0" algn="l">
              <a:spcBef>
                <a:spcPts val="0"/>
              </a:spcBef>
              <a:spcAft>
                <a:spcPts val="0"/>
              </a:spcAft>
              <a:buSzPts val="1800"/>
              <a:buAutoNum type="arabicParenR"/>
            </a:pPr>
            <a:r>
              <a:rPr lang="en-GB"/>
              <a:t>Consolidation  - “brain glue”</a:t>
            </a:r>
            <a:endParaRPr/>
          </a:p>
          <a:p>
            <a:pPr indent="-342900" lvl="0" marL="457200" rtl="0" algn="l">
              <a:spcBef>
                <a:spcPts val="0"/>
              </a:spcBef>
              <a:spcAft>
                <a:spcPts val="0"/>
              </a:spcAft>
              <a:buSzPts val="1800"/>
              <a:buAutoNum type="arabicParenR"/>
            </a:pPr>
            <a:r>
              <a:rPr lang="en-GB"/>
              <a:t>Retrieval -  “a memory is only a memory when you remember it”</a:t>
            </a:r>
            <a:endParaRPr/>
          </a:p>
          <a:p>
            <a:pPr indent="0" lvl="0" marL="0" rtl="0" algn="l">
              <a:spcBef>
                <a:spcPts val="1600"/>
              </a:spcBef>
              <a:spcAft>
                <a:spcPts val="1600"/>
              </a:spcAft>
              <a:buNone/>
            </a:pPr>
            <a:r>
              <a:t/>
            </a:r>
            <a:endParaRPr/>
          </a:p>
        </p:txBody>
      </p:sp>
      <p:pic>
        <p:nvPicPr>
          <p:cNvPr id="70" name="Google Shape;70;p15"/>
          <p:cNvPicPr preferRelativeResize="0"/>
          <p:nvPr/>
        </p:nvPicPr>
        <p:blipFill>
          <a:blip r:embed="rId3">
            <a:alphaModFix/>
          </a:blip>
          <a:stretch>
            <a:fillRect/>
          </a:stretch>
        </p:blipFill>
        <p:spPr>
          <a:xfrm>
            <a:off x="4688288" y="200025"/>
            <a:ext cx="4333875" cy="4743450"/>
          </a:xfrm>
          <a:prstGeom prst="rect">
            <a:avLst/>
          </a:prstGeom>
          <a:noFill/>
          <a:ln>
            <a:noFill/>
          </a:ln>
        </p:spPr>
      </p:pic>
      <p:sp>
        <p:nvSpPr>
          <p:cNvPr id="71" name="Google Shape;71;p15"/>
          <p:cNvSpPr txBox="1"/>
          <p:nvPr/>
        </p:nvSpPr>
        <p:spPr>
          <a:xfrm>
            <a:off x="4688300" y="3877050"/>
            <a:ext cx="1197300" cy="1010400"/>
          </a:xfrm>
          <a:prstGeom prst="rect">
            <a:avLst/>
          </a:prstGeom>
          <a:solidFill>
            <a:srgbClr val="274E1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FFFFFF"/>
                </a:solidFill>
              </a:rPr>
              <a:t>The teenage brain</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0" st="0"/>
                                            </p:txEl>
                                          </p:spTgt>
                                        </p:tgtEl>
                                        <p:attrNameLst>
                                          <p:attrName>style.visibility</p:attrName>
                                        </p:attrNameLst>
                                      </p:cBhvr>
                                      <p:to>
                                        <p:strVal val="visible"/>
                                      </p:to>
                                    </p:set>
                                    <p:animEffect filter="fade" transition="in">
                                      <p:cBhvr>
                                        <p:cTn dur="1000"/>
                                        <p:tgtEl>
                                          <p:spTgt spid="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1" st="1"/>
                                            </p:txEl>
                                          </p:spTgt>
                                        </p:tgtEl>
                                        <p:attrNameLst>
                                          <p:attrName>style.visibility</p:attrName>
                                        </p:attrNameLst>
                                      </p:cBhvr>
                                      <p:to>
                                        <p:strVal val="visible"/>
                                      </p:to>
                                    </p:set>
                                    <p:animEffect filter="fade" transition="in">
                                      <p:cBhvr>
                                        <p:cTn dur="1000"/>
                                        <p:tgtEl>
                                          <p:spTgt spid="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2" st="2"/>
                                            </p:txEl>
                                          </p:spTgt>
                                        </p:tgtEl>
                                        <p:attrNameLst>
                                          <p:attrName>style.visibility</p:attrName>
                                        </p:attrNameLst>
                                      </p:cBhvr>
                                      <p:to>
                                        <p:strVal val="visible"/>
                                      </p:to>
                                    </p:set>
                                    <p:animEffect filter="fade" transition="in">
                                      <p:cBhvr>
                                        <p:cTn dur="1000"/>
                                        <p:tgtEl>
                                          <p:spTgt spid="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3" st="3"/>
                                            </p:txEl>
                                          </p:spTgt>
                                        </p:tgtEl>
                                        <p:attrNameLst>
                                          <p:attrName>style.visibility</p:attrName>
                                        </p:attrNameLst>
                                      </p:cBhvr>
                                      <p:to>
                                        <p:strVal val="visible"/>
                                      </p:to>
                                    </p:set>
                                    <p:animEffect filter="fade" transition="in">
                                      <p:cBhvr>
                                        <p:cTn dur="1000"/>
                                        <p:tgtEl>
                                          <p:spTgt spid="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4" st="4"/>
                                            </p:txEl>
                                          </p:spTgt>
                                        </p:tgtEl>
                                        <p:attrNameLst>
                                          <p:attrName>style.visibility</p:attrName>
                                        </p:attrNameLst>
                                      </p:cBhvr>
                                      <p:to>
                                        <p:strVal val="visible"/>
                                      </p:to>
                                    </p:set>
                                    <p:animEffect filter="fade" transition="in">
                                      <p:cBhvr>
                                        <p:cTn dur="1000"/>
                                        <p:tgtEl>
                                          <p:spTgt spid="6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all forget things</a:t>
            </a:r>
            <a:endParaRPr/>
          </a:p>
        </p:txBody>
      </p:sp>
      <p:pic>
        <p:nvPicPr>
          <p:cNvPr id="77" name="Google Shape;77;p16"/>
          <p:cNvPicPr preferRelativeResize="0"/>
          <p:nvPr/>
        </p:nvPicPr>
        <p:blipFill>
          <a:blip r:embed="rId3">
            <a:alphaModFix/>
          </a:blip>
          <a:stretch>
            <a:fillRect/>
          </a:stretch>
        </p:blipFill>
        <p:spPr>
          <a:xfrm>
            <a:off x="1597076" y="1152475"/>
            <a:ext cx="6091476" cy="3791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Retrieval over time</a:t>
            </a:r>
            <a:endParaRPr/>
          </a:p>
        </p:txBody>
      </p:sp>
      <p:sp>
        <p:nvSpPr>
          <p:cNvPr id="83" name="Google Shape;83;p17"/>
          <p:cNvSpPr txBox="1"/>
          <p:nvPr>
            <p:ph idx="1" type="body"/>
          </p:nvPr>
        </p:nvSpPr>
        <p:spPr>
          <a:xfrm>
            <a:off x="311700" y="1152475"/>
            <a:ext cx="3998400" cy="1344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Flashcards</a:t>
            </a:r>
            <a:endParaRPr/>
          </a:p>
          <a:p>
            <a:pPr indent="-342900" lvl="0" marL="457200" rtl="0" algn="l">
              <a:spcBef>
                <a:spcPts val="0"/>
              </a:spcBef>
              <a:spcAft>
                <a:spcPts val="0"/>
              </a:spcAft>
              <a:buSzPts val="1800"/>
              <a:buChar char="●"/>
            </a:pPr>
            <a:r>
              <a:rPr lang="en-GB"/>
              <a:t>Quizzes</a:t>
            </a:r>
            <a:endParaRPr/>
          </a:p>
          <a:p>
            <a:pPr indent="-342900" lvl="0" marL="457200" rtl="0" algn="l">
              <a:spcBef>
                <a:spcPts val="0"/>
              </a:spcBef>
              <a:spcAft>
                <a:spcPts val="0"/>
              </a:spcAft>
              <a:buSzPts val="1800"/>
              <a:buChar char="●"/>
            </a:pPr>
            <a:r>
              <a:rPr lang="en-GB"/>
              <a:t>Answering questions</a:t>
            </a:r>
            <a:endParaRPr/>
          </a:p>
          <a:p>
            <a:pPr indent="0" lvl="0" marL="0" rtl="0" algn="l">
              <a:spcBef>
                <a:spcPts val="1600"/>
              </a:spcBef>
              <a:spcAft>
                <a:spcPts val="0"/>
              </a:spcAft>
              <a:buNone/>
            </a:pPr>
            <a:r>
              <a:rPr lang="en-GB"/>
              <a:t>.</a:t>
            </a:r>
            <a:endParaRPr/>
          </a:p>
          <a:p>
            <a:pPr indent="0" lvl="0" marL="0" rtl="0" algn="l">
              <a:spcBef>
                <a:spcPts val="1600"/>
              </a:spcBef>
              <a:spcAft>
                <a:spcPts val="1600"/>
              </a:spcAft>
              <a:buNone/>
            </a:pPr>
            <a:r>
              <a:t/>
            </a:r>
            <a:endParaRPr/>
          </a:p>
        </p:txBody>
      </p:sp>
      <p:pic>
        <p:nvPicPr>
          <p:cNvPr id="84" name="Google Shape;84;p17"/>
          <p:cNvPicPr preferRelativeResize="0"/>
          <p:nvPr/>
        </p:nvPicPr>
        <p:blipFill>
          <a:blip r:embed="rId3">
            <a:alphaModFix/>
          </a:blip>
          <a:stretch>
            <a:fillRect/>
          </a:stretch>
        </p:blipFill>
        <p:spPr>
          <a:xfrm>
            <a:off x="5779175" y="271150"/>
            <a:ext cx="2970171" cy="3820974"/>
          </a:xfrm>
          <a:prstGeom prst="rect">
            <a:avLst/>
          </a:prstGeom>
          <a:noFill/>
          <a:ln>
            <a:noFill/>
          </a:ln>
          <a:effectLst>
            <a:outerShdw blurRad="57150" rotWithShape="0" algn="bl" dist="19050">
              <a:srgbClr val="000000"/>
            </a:outerShdw>
          </a:effectLst>
        </p:spPr>
      </p:pic>
      <p:pic>
        <p:nvPicPr>
          <p:cNvPr id="85" name="Google Shape;85;p17"/>
          <p:cNvPicPr preferRelativeResize="0"/>
          <p:nvPr/>
        </p:nvPicPr>
        <p:blipFill>
          <a:blip r:embed="rId4">
            <a:alphaModFix/>
          </a:blip>
          <a:stretch>
            <a:fillRect/>
          </a:stretch>
        </p:blipFill>
        <p:spPr>
          <a:xfrm>
            <a:off x="3159575" y="1489750"/>
            <a:ext cx="2557175" cy="3254201"/>
          </a:xfrm>
          <a:prstGeom prst="rect">
            <a:avLst/>
          </a:prstGeom>
          <a:noFill/>
          <a:ln>
            <a:noFill/>
          </a:ln>
          <a:effectLst>
            <a:outerShdw blurRad="85725" rotWithShape="0" algn="bl" dist="57150">
              <a:srgbClr val="000000"/>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0" st="0"/>
                                            </p:txEl>
                                          </p:spTgt>
                                        </p:tgtEl>
                                        <p:attrNameLst>
                                          <p:attrName>style.visibility</p:attrName>
                                        </p:attrNameLst>
                                      </p:cBhvr>
                                      <p:to>
                                        <p:strVal val="visible"/>
                                      </p:to>
                                    </p:set>
                                    <p:animEffect filter="fade" transition="in">
                                      <p:cBhvr>
                                        <p:cTn dur="1000"/>
                                        <p:tgtEl>
                                          <p:spTgt spid="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1" st="1"/>
                                            </p:txEl>
                                          </p:spTgt>
                                        </p:tgtEl>
                                        <p:attrNameLst>
                                          <p:attrName>style.visibility</p:attrName>
                                        </p:attrNameLst>
                                      </p:cBhvr>
                                      <p:to>
                                        <p:strVal val="visible"/>
                                      </p:to>
                                    </p:set>
                                    <p:animEffect filter="fade" transition="in">
                                      <p:cBhvr>
                                        <p:cTn dur="1000"/>
                                        <p:tgtEl>
                                          <p:spTgt spid="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2" st="2"/>
                                            </p:txEl>
                                          </p:spTgt>
                                        </p:tgtEl>
                                        <p:attrNameLst>
                                          <p:attrName>style.visibility</p:attrName>
                                        </p:attrNameLst>
                                      </p:cBhvr>
                                      <p:to>
                                        <p:strVal val="visible"/>
                                      </p:to>
                                    </p:set>
                                    <p:animEffect filter="fade" transition="in">
                                      <p:cBhvr>
                                        <p:cTn dur="1000"/>
                                        <p:tgtEl>
                                          <p:spTgt spid="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3" st="3"/>
                                            </p:txEl>
                                          </p:spTgt>
                                        </p:tgtEl>
                                        <p:attrNameLst>
                                          <p:attrName>style.visibility</p:attrName>
                                        </p:attrNameLst>
                                      </p:cBhvr>
                                      <p:to>
                                        <p:strVal val="visible"/>
                                      </p:to>
                                    </p:set>
                                    <p:animEffect filter="fade" transition="in">
                                      <p:cBhvr>
                                        <p:cTn dur="1000"/>
                                        <p:tgtEl>
                                          <p:spTgt spid="8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4" st="4"/>
                                            </p:txEl>
                                          </p:spTgt>
                                        </p:tgtEl>
                                        <p:attrNameLst>
                                          <p:attrName>style.visibility</p:attrName>
                                        </p:attrNameLst>
                                      </p:cBhvr>
                                      <p:to>
                                        <p:strVal val="visible"/>
                                      </p:to>
                                    </p:set>
                                    <p:animEffect filter="fade" transition="in">
                                      <p:cBhvr>
                                        <p:cTn dur="1000"/>
                                        <p:tgtEl>
                                          <p:spTgt spid="8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do I remember?</a:t>
            </a:r>
            <a:endParaRPr/>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Review your work. Space these reviews out and ensure you practice retrieving the information.</a:t>
            </a:r>
            <a:endParaRPr/>
          </a:p>
          <a:p>
            <a:pPr indent="0" lvl="0" marL="0" rtl="0" algn="l">
              <a:spcBef>
                <a:spcPts val="1600"/>
              </a:spcBef>
              <a:spcAft>
                <a:spcPts val="1600"/>
              </a:spcAft>
              <a:buClr>
                <a:schemeClr val="dk1"/>
              </a:buClr>
              <a:buSzPts val="1100"/>
              <a:buFont typeface="Arial"/>
              <a:buNone/>
            </a:pPr>
            <a:r>
              <a:rPr lang="en-GB"/>
              <a:t>Cramming is bad and stressful;  proper preparation prevents poor performance</a:t>
            </a:r>
            <a:endParaRPr/>
          </a:p>
        </p:txBody>
      </p:sp>
      <p:pic>
        <p:nvPicPr>
          <p:cNvPr id="92" name="Google Shape;92;p18"/>
          <p:cNvPicPr preferRelativeResize="0"/>
          <p:nvPr/>
        </p:nvPicPr>
        <p:blipFill>
          <a:blip r:embed="rId3">
            <a:alphaModFix/>
          </a:blip>
          <a:stretch>
            <a:fillRect/>
          </a:stretch>
        </p:blipFill>
        <p:spPr>
          <a:xfrm>
            <a:off x="2976525" y="2571750"/>
            <a:ext cx="2892625" cy="1922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