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25" r:id="rId2"/>
    <p:sldId id="298" r:id="rId3"/>
    <p:sldId id="309" r:id="rId4"/>
    <p:sldId id="299" r:id="rId5"/>
    <p:sldId id="300" r:id="rId6"/>
    <p:sldId id="301" r:id="rId7"/>
    <p:sldId id="302" r:id="rId8"/>
    <p:sldId id="303" r:id="rId9"/>
    <p:sldId id="304" r:id="rId10"/>
    <p:sldId id="305" r:id="rId11"/>
    <p:sldId id="306" r:id="rId12"/>
    <p:sldId id="315" r:id="rId13"/>
    <p:sldId id="316" r:id="rId14"/>
    <p:sldId id="317" r:id="rId15"/>
    <p:sldId id="307" r:id="rId16"/>
    <p:sldId id="308" r:id="rId17"/>
    <p:sldId id="296" r:id="rId18"/>
    <p:sldId id="273" r:id="rId19"/>
    <p:sldId id="326" r:id="rId20"/>
    <p:sldId id="28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80"/>
    <a:srgbClr val="66FF66"/>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6" autoAdjust="0"/>
    <p:restoredTop sz="95179" autoAdjust="0"/>
  </p:normalViewPr>
  <p:slideViewPr>
    <p:cSldViewPr snapToGrid="0" snapToObjects="1">
      <p:cViewPr varScale="1">
        <p:scale>
          <a:sx n="91" d="100"/>
          <a:sy n="91" d="100"/>
        </p:scale>
        <p:origin x="1320"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6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E2A2B4-E569-D744-BFE5-26FE4FBFAA5D}" type="datetimeFigureOut">
              <a:rPr lang="en-US" smtClean="0"/>
              <a:t>4/27/20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099BB-BD30-0445-81DD-F256C9E3B846}" type="slidenum">
              <a:rPr lang="en-US" smtClean="0"/>
              <a:t>‹#›</a:t>
            </a:fld>
            <a:endParaRPr lang="en-US"/>
          </a:p>
        </p:txBody>
      </p:sp>
    </p:spTree>
    <p:extLst>
      <p:ext uri="{BB962C8B-B14F-4D97-AF65-F5344CB8AC3E}">
        <p14:creationId xmlns:p14="http://schemas.microsoft.com/office/powerpoint/2010/main" val="209260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8CD09-4F8A-EA45-B5FC-402F7B695270}" type="datetimeFigureOut">
              <a:rPr lang="en-US" smtClean="0"/>
              <a:t>4/27/20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88DE6-5BA4-4D4D-AD2E-340C18ABD20D}" type="slidenum">
              <a:rPr lang="en-US" smtClean="0"/>
              <a:t>‹#›</a:t>
            </a:fld>
            <a:endParaRPr lang="en-US"/>
          </a:p>
        </p:txBody>
      </p:sp>
    </p:spTree>
    <p:extLst>
      <p:ext uri="{BB962C8B-B14F-4D97-AF65-F5344CB8AC3E}">
        <p14:creationId xmlns:p14="http://schemas.microsoft.com/office/powerpoint/2010/main" val="1476088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65DCE1-574C-114F-8CD7-AA29A49D463E}"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3C43522-7264-2C40-B7B2-FAAB593F4E06}"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323394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C43522-7264-2C40-B7B2-FAAB593F4E06}"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266956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C43522-7264-2C40-B7B2-FAAB593F4E06}"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173196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C43522-7264-2C40-B7B2-FAAB593F4E06}"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296306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C43522-7264-2C40-B7B2-FAAB593F4E06}"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414591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3C43522-7264-2C40-B7B2-FAAB593F4E06}"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360171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3C43522-7264-2C40-B7B2-FAAB593F4E06}"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395681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3C43522-7264-2C40-B7B2-FAAB593F4E06}" type="datetimeFigureOut">
              <a:rPr lang="en-US" smtClean="0"/>
              <a:t>4/27/20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323260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43522-7264-2C40-B7B2-FAAB593F4E06}" type="datetimeFigureOut">
              <a:rPr lang="en-US" smtClean="0"/>
              <a:t>4/27/20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357033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3C43522-7264-2C40-B7B2-FAAB593F4E06}"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191141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3C43522-7264-2C40-B7B2-FAAB593F4E06}"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90411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4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43522-7264-2C40-B7B2-FAAB593F4E06}" type="datetimeFigureOut">
              <a:rPr lang="en-US" smtClean="0"/>
              <a:t>4/27/20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8259C-0B41-C741-8684-AA63F53C1470}" type="slidenum">
              <a:rPr lang="en-US" smtClean="0"/>
              <a:t>‹#›</a:t>
            </a:fld>
            <a:endParaRPr lang="en-US"/>
          </a:p>
        </p:txBody>
      </p:sp>
    </p:spTree>
    <p:extLst>
      <p:ext uri="{BB962C8B-B14F-4D97-AF65-F5344CB8AC3E}">
        <p14:creationId xmlns:p14="http://schemas.microsoft.com/office/powerpoint/2010/main" val="255511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7.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bc.co.uk/programmes/p013k58r"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D5653C-38A4-CA4C-A5F4-AFB422C5338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800" dirty="0"/>
              <a:t>Lesson 4</a:t>
            </a:r>
          </a:p>
        </p:txBody>
      </p:sp>
      <p:sp>
        <p:nvSpPr>
          <p:cNvPr id="6" name="Title 3">
            <a:extLst>
              <a:ext uri="{FF2B5EF4-FFF2-40B4-BE49-F238E27FC236}">
                <a16:creationId xmlns:a16="http://schemas.microsoft.com/office/drawing/2014/main" id="{BE57623D-5470-B744-81B9-00EE825DA06E}"/>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Tree>
    <p:extLst>
      <p:ext uri="{BB962C8B-B14F-4D97-AF65-F5344CB8AC3E}">
        <p14:creationId xmlns:p14="http://schemas.microsoft.com/office/powerpoint/2010/main" val="120216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5035"/>
            <a:ext cx="8686800" cy="1143000"/>
          </a:xfrm>
        </p:spPr>
        <p:txBody>
          <a:bodyPr>
            <a:noAutofit/>
          </a:bodyPr>
          <a:lstStyle/>
          <a:p>
            <a:r>
              <a:rPr lang="en-US" sz="3600" b="1" i="1" dirty="0"/>
              <a:t>Now that we have collected our first lot of  evidence…</a:t>
            </a:r>
          </a:p>
        </p:txBody>
      </p:sp>
      <p:sp>
        <p:nvSpPr>
          <p:cNvPr id="3" name="Content Placeholder 2"/>
          <p:cNvSpPr>
            <a:spLocks noGrp="1"/>
          </p:cNvSpPr>
          <p:nvPr>
            <p:ph idx="1"/>
          </p:nvPr>
        </p:nvSpPr>
        <p:spPr>
          <a:xfrm>
            <a:off x="457200" y="1353750"/>
            <a:ext cx="8229600" cy="787736"/>
          </a:xfrm>
        </p:spPr>
        <p:txBody>
          <a:bodyPr>
            <a:normAutofit/>
          </a:bodyPr>
          <a:lstStyle/>
          <a:p>
            <a:pPr algn="ctr">
              <a:buNone/>
            </a:pPr>
            <a:r>
              <a:rPr lang="en-US" dirty="0"/>
              <a:t>What is your opinion of sweatshops?</a:t>
            </a:r>
          </a:p>
        </p:txBody>
      </p:sp>
      <p:cxnSp>
        <p:nvCxnSpPr>
          <p:cNvPr id="6" name="Straight Connector 5"/>
          <p:cNvCxnSpPr/>
          <p:nvPr/>
        </p:nvCxnSpPr>
        <p:spPr>
          <a:xfrm>
            <a:off x="622019" y="2565676"/>
            <a:ext cx="7503101" cy="25916"/>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99771" y="2006816"/>
            <a:ext cx="392656" cy="584776"/>
          </a:xfrm>
          <a:prstGeom prst="rect">
            <a:avLst/>
          </a:prstGeom>
          <a:noFill/>
        </p:spPr>
        <p:txBody>
          <a:bodyPr wrap="none" rtlCol="0">
            <a:spAutoFit/>
          </a:bodyPr>
          <a:lstStyle/>
          <a:p>
            <a:r>
              <a:rPr lang="en-US" sz="3200" b="1" dirty="0">
                <a:solidFill>
                  <a:srgbClr val="000090"/>
                </a:solidFill>
              </a:rPr>
              <a:t>1</a:t>
            </a:r>
          </a:p>
        </p:txBody>
      </p:sp>
      <p:sp>
        <p:nvSpPr>
          <p:cNvPr id="8" name="TextBox 7"/>
          <p:cNvSpPr txBox="1"/>
          <p:nvPr/>
        </p:nvSpPr>
        <p:spPr>
          <a:xfrm>
            <a:off x="1790251" y="2006816"/>
            <a:ext cx="392656" cy="584776"/>
          </a:xfrm>
          <a:prstGeom prst="rect">
            <a:avLst/>
          </a:prstGeom>
          <a:noFill/>
        </p:spPr>
        <p:txBody>
          <a:bodyPr wrap="none" rtlCol="0">
            <a:spAutoFit/>
          </a:bodyPr>
          <a:lstStyle/>
          <a:p>
            <a:r>
              <a:rPr lang="en-US" sz="3200" b="1" dirty="0">
                <a:solidFill>
                  <a:srgbClr val="000090"/>
                </a:solidFill>
              </a:rPr>
              <a:t>2</a:t>
            </a:r>
          </a:p>
        </p:txBody>
      </p:sp>
      <p:sp>
        <p:nvSpPr>
          <p:cNvPr id="9" name="TextBox 8"/>
          <p:cNvSpPr txBox="1"/>
          <p:nvPr/>
        </p:nvSpPr>
        <p:spPr>
          <a:xfrm>
            <a:off x="3191740" y="2006816"/>
            <a:ext cx="392656" cy="584776"/>
          </a:xfrm>
          <a:prstGeom prst="rect">
            <a:avLst/>
          </a:prstGeom>
          <a:noFill/>
        </p:spPr>
        <p:txBody>
          <a:bodyPr wrap="square" rtlCol="0">
            <a:spAutoFit/>
          </a:bodyPr>
          <a:lstStyle/>
          <a:p>
            <a:r>
              <a:rPr lang="en-US" sz="3200" b="1" dirty="0">
                <a:solidFill>
                  <a:srgbClr val="000090"/>
                </a:solidFill>
              </a:rPr>
              <a:t>3</a:t>
            </a:r>
          </a:p>
        </p:txBody>
      </p:sp>
      <p:sp>
        <p:nvSpPr>
          <p:cNvPr id="10" name="TextBox 9"/>
          <p:cNvSpPr txBox="1"/>
          <p:nvPr/>
        </p:nvSpPr>
        <p:spPr>
          <a:xfrm>
            <a:off x="4643118" y="2006816"/>
            <a:ext cx="392656" cy="584776"/>
          </a:xfrm>
          <a:prstGeom prst="rect">
            <a:avLst/>
          </a:prstGeom>
          <a:noFill/>
        </p:spPr>
        <p:txBody>
          <a:bodyPr wrap="none" rtlCol="0">
            <a:spAutoFit/>
          </a:bodyPr>
          <a:lstStyle/>
          <a:p>
            <a:r>
              <a:rPr lang="en-US" sz="3200" b="1" dirty="0">
                <a:solidFill>
                  <a:srgbClr val="000090"/>
                </a:solidFill>
              </a:rPr>
              <a:t>4</a:t>
            </a:r>
          </a:p>
        </p:txBody>
      </p:sp>
      <p:sp>
        <p:nvSpPr>
          <p:cNvPr id="11" name="TextBox 10"/>
          <p:cNvSpPr txBox="1"/>
          <p:nvPr/>
        </p:nvSpPr>
        <p:spPr>
          <a:xfrm>
            <a:off x="6042660" y="2006816"/>
            <a:ext cx="392656" cy="584776"/>
          </a:xfrm>
          <a:prstGeom prst="rect">
            <a:avLst/>
          </a:prstGeom>
          <a:noFill/>
        </p:spPr>
        <p:txBody>
          <a:bodyPr wrap="square" rtlCol="0">
            <a:spAutoFit/>
          </a:bodyPr>
          <a:lstStyle/>
          <a:p>
            <a:r>
              <a:rPr lang="en-US" sz="3200" b="1" dirty="0">
                <a:solidFill>
                  <a:srgbClr val="000090"/>
                </a:solidFill>
              </a:rPr>
              <a:t>5</a:t>
            </a:r>
          </a:p>
        </p:txBody>
      </p:sp>
      <p:sp>
        <p:nvSpPr>
          <p:cNvPr id="12" name="TextBox 11"/>
          <p:cNvSpPr txBox="1"/>
          <p:nvPr/>
        </p:nvSpPr>
        <p:spPr>
          <a:xfrm flipH="1">
            <a:off x="7569700" y="2006816"/>
            <a:ext cx="566574" cy="584776"/>
          </a:xfrm>
          <a:prstGeom prst="rect">
            <a:avLst/>
          </a:prstGeom>
          <a:noFill/>
        </p:spPr>
        <p:txBody>
          <a:bodyPr wrap="square" rtlCol="0">
            <a:spAutoFit/>
          </a:bodyPr>
          <a:lstStyle/>
          <a:p>
            <a:r>
              <a:rPr lang="en-US" sz="3200" b="1" dirty="0">
                <a:solidFill>
                  <a:srgbClr val="000090"/>
                </a:solidFill>
              </a:rPr>
              <a:t>6</a:t>
            </a:r>
          </a:p>
        </p:txBody>
      </p:sp>
      <p:sp>
        <p:nvSpPr>
          <p:cNvPr id="13" name="TextBox 12"/>
          <p:cNvSpPr txBox="1"/>
          <p:nvPr/>
        </p:nvSpPr>
        <p:spPr>
          <a:xfrm>
            <a:off x="0" y="2591592"/>
            <a:ext cx="918040" cy="584776"/>
          </a:xfrm>
          <a:prstGeom prst="rect">
            <a:avLst/>
          </a:prstGeom>
          <a:noFill/>
        </p:spPr>
        <p:txBody>
          <a:bodyPr wrap="none" rtlCol="0">
            <a:spAutoFit/>
          </a:bodyPr>
          <a:lstStyle/>
          <a:p>
            <a:r>
              <a:rPr lang="en-US" sz="3200" b="1" dirty="0">
                <a:solidFill>
                  <a:srgbClr val="000090"/>
                </a:solidFill>
              </a:rPr>
              <a:t>BAD</a:t>
            </a:r>
          </a:p>
        </p:txBody>
      </p:sp>
      <p:sp>
        <p:nvSpPr>
          <p:cNvPr id="14" name="TextBox 13"/>
          <p:cNvSpPr txBox="1"/>
          <p:nvPr/>
        </p:nvSpPr>
        <p:spPr>
          <a:xfrm>
            <a:off x="7884119" y="2636111"/>
            <a:ext cx="1259880" cy="584776"/>
          </a:xfrm>
          <a:prstGeom prst="rect">
            <a:avLst/>
          </a:prstGeom>
          <a:noFill/>
        </p:spPr>
        <p:txBody>
          <a:bodyPr wrap="none" rtlCol="0">
            <a:spAutoFit/>
          </a:bodyPr>
          <a:lstStyle/>
          <a:p>
            <a:r>
              <a:rPr lang="en-US" sz="3200" b="1" dirty="0">
                <a:solidFill>
                  <a:srgbClr val="000090"/>
                </a:solidFill>
              </a:rPr>
              <a:t>GOOD</a:t>
            </a:r>
          </a:p>
        </p:txBody>
      </p:sp>
      <p:sp>
        <p:nvSpPr>
          <p:cNvPr id="15" name="TextBox 14"/>
          <p:cNvSpPr txBox="1"/>
          <p:nvPr/>
        </p:nvSpPr>
        <p:spPr>
          <a:xfrm>
            <a:off x="2909498" y="2591592"/>
            <a:ext cx="2333091" cy="1077218"/>
          </a:xfrm>
          <a:prstGeom prst="rect">
            <a:avLst/>
          </a:prstGeom>
          <a:noFill/>
        </p:spPr>
        <p:txBody>
          <a:bodyPr wrap="none" rtlCol="0">
            <a:spAutoFit/>
          </a:bodyPr>
          <a:lstStyle/>
          <a:p>
            <a:pPr algn="ctr"/>
            <a:r>
              <a:rPr lang="en-US" sz="3200" b="1" dirty="0">
                <a:solidFill>
                  <a:srgbClr val="000090"/>
                </a:solidFill>
              </a:rPr>
              <a:t>NOT SURE/</a:t>
            </a:r>
          </a:p>
          <a:p>
            <a:pPr algn="ctr"/>
            <a:r>
              <a:rPr lang="en-US" sz="3200" b="1" dirty="0">
                <a:solidFill>
                  <a:srgbClr val="000090"/>
                </a:solidFill>
              </a:rPr>
              <a:t>IN BETWEEN</a:t>
            </a:r>
          </a:p>
        </p:txBody>
      </p:sp>
      <p:sp>
        <p:nvSpPr>
          <p:cNvPr id="18" name="TextBox 17"/>
          <p:cNvSpPr txBox="1"/>
          <p:nvPr/>
        </p:nvSpPr>
        <p:spPr>
          <a:xfrm>
            <a:off x="1287309" y="5438074"/>
            <a:ext cx="7386971" cy="523220"/>
          </a:xfrm>
          <a:prstGeom prst="rect">
            <a:avLst/>
          </a:prstGeom>
          <a:noFill/>
        </p:spPr>
        <p:txBody>
          <a:bodyPr wrap="square" rtlCol="0">
            <a:spAutoFit/>
          </a:bodyPr>
          <a:lstStyle/>
          <a:p>
            <a:pPr algn="ctr"/>
            <a:r>
              <a:rPr lang="en-US" sz="2800" dirty="0"/>
              <a:t>How has your scored changed? How? Why? </a:t>
            </a:r>
          </a:p>
        </p:txBody>
      </p:sp>
      <p:pic>
        <p:nvPicPr>
          <p:cNvPr id="19" name="Picture 18"/>
          <p:cNvPicPr>
            <a:picLocks noChangeAspect="1"/>
          </p:cNvPicPr>
          <p:nvPr/>
        </p:nvPicPr>
        <p:blipFill>
          <a:blip r:embed="rId2"/>
          <a:stretch>
            <a:fillRect/>
          </a:stretch>
        </p:blipFill>
        <p:spPr>
          <a:xfrm>
            <a:off x="8431444" y="1747618"/>
            <a:ext cx="695142" cy="698245"/>
          </a:xfrm>
          <a:prstGeom prst="rect">
            <a:avLst/>
          </a:prstGeom>
        </p:spPr>
      </p:pic>
      <p:pic>
        <p:nvPicPr>
          <p:cNvPr id="20" name="Picture 19"/>
          <p:cNvPicPr>
            <a:picLocks noChangeAspect="1"/>
          </p:cNvPicPr>
          <p:nvPr/>
        </p:nvPicPr>
        <p:blipFill>
          <a:blip r:embed="rId3"/>
          <a:stretch>
            <a:fillRect/>
          </a:stretch>
        </p:blipFill>
        <p:spPr>
          <a:xfrm>
            <a:off x="-3291" y="1747618"/>
            <a:ext cx="649604" cy="649604"/>
          </a:xfrm>
          <a:prstGeom prst="rect">
            <a:avLst/>
          </a:prstGeom>
        </p:spPr>
      </p:pic>
      <p:pic>
        <p:nvPicPr>
          <p:cNvPr id="21" name="Picture 20"/>
          <p:cNvPicPr>
            <a:picLocks noChangeAspect="1"/>
          </p:cNvPicPr>
          <p:nvPr/>
        </p:nvPicPr>
        <p:blipFill>
          <a:blip r:embed="rId4"/>
          <a:stretch>
            <a:fillRect/>
          </a:stretch>
        </p:blipFill>
        <p:spPr>
          <a:xfrm>
            <a:off x="6684004" y="3220888"/>
            <a:ext cx="2459995" cy="1587890"/>
          </a:xfrm>
          <a:prstGeom prst="rect">
            <a:avLst/>
          </a:prstGeom>
        </p:spPr>
      </p:pic>
      <p:pic>
        <p:nvPicPr>
          <p:cNvPr id="22" name="Picture 21"/>
          <p:cNvPicPr>
            <a:picLocks noChangeAspect="1"/>
          </p:cNvPicPr>
          <p:nvPr/>
        </p:nvPicPr>
        <p:blipFill>
          <a:blip r:embed="rId5"/>
          <a:stretch>
            <a:fillRect/>
          </a:stretch>
        </p:blipFill>
        <p:spPr>
          <a:xfrm>
            <a:off x="-3292" y="3220888"/>
            <a:ext cx="1303121" cy="1959025"/>
          </a:xfrm>
          <a:prstGeom prst="rect">
            <a:avLst/>
          </a:prstGeom>
        </p:spPr>
      </p:pic>
      <p:sp>
        <p:nvSpPr>
          <p:cNvPr id="23"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24" name="TextBox 23"/>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221257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2636"/>
            <a:ext cx="8229600" cy="1143000"/>
          </a:xfrm>
        </p:spPr>
        <p:txBody>
          <a:bodyPr>
            <a:normAutofit fontScale="90000"/>
          </a:bodyPr>
          <a:lstStyle/>
          <a:p>
            <a:r>
              <a:rPr lang="en-US" b="1" i="1" dirty="0"/>
              <a:t>Aim 2: How might sweatshops be good and bad?</a:t>
            </a:r>
          </a:p>
        </p:txBody>
      </p:sp>
      <p:sp>
        <p:nvSpPr>
          <p:cNvPr id="3" name="Content Placeholder 2"/>
          <p:cNvSpPr>
            <a:spLocks noGrp="1"/>
          </p:cNvSpPr>
          <p:nvPr>
            <p:ph idx="1"/>
          </p:nvPr>
        </p:nvSpPr>
        <p:spPr>
          <a:xfrm>
            <a:off x="457200" y="1600200"/>
            <a:ext cx="7342943" cy="4525963"/>
          </a:xfrm>
        </p:spPr>
        <p:txBody>
          <a:bodyPr>
            <a:normAutofit fontScale="85000" lnSpcReduction="10000"/>
          </a:bodyPr>
          <a:lstStyle/>
          <a:p>
            <a:pPr>
              <a:buNone/>
            </a:pPr>
            <a:r>
              <a:rPr lang="en-US" dirty="0"/>
              <a:t>				</a:t>
            </a:r>
          </a:p>
          <a:p>
            <a:pPr>
              <a:buNone/>
            </a:pPr>
            <a:r>
              <a:rPr lang="en-US" dirty="0"/>
              <a:t>You are going to read another </a:t>
            </a:r>
            <a:r>
              <a:rPr lang="en-US" b="1" dirty="0"/>
              <a:t>three pieces of evidence</a:t>
            </a:r>
            <a:r>
              <a:rPr lang="en-US" dirty="0"/>
              <a:t> that are on the next 3 slides of the PPT.</a:t>
            </a:r>
          </a:p>
          <a:p>
            <a:pPr>
              <a:buNone/>
            </a:pPr>
            <a:endParaRPr lang="en-US" dirty="0"/>
          </a:p>
          <a:p>
            <a:pPr>
              <a:buNone/>
            </a:pPr>
            <a:r>
              <a:rPr lang="en-US" b="1" dirty="0"/>
              <a:t>Read </a:t>
            </a:r>
            <a:r>
              <a:rPr lang="en-US" dirty="0"/>
              <a:t>the card and </a:t>
            </a:r>
            <a:r>
              <a:rPr lang="en-US" b="1" dirty="0"/>
              <a:t>write </a:t>
            </a:r>
            <a:r>
              <a:rPr lang="en-US" dirty="0"/>
              <a:t>down what it is telling you about sweatshops.</a:t>
            </a:r>
          </a:p>
          <a:p>
            <a:pPr>
              <a:buNone/>
            </a:pPr>
            <a:endParaRPr lang="en-US" dirty="0"/>
          </a:p>
          <a:p>
            <a:pPr>
              <a:buNone/>
            </a:pPr>
            <a:r>
              <a:rPr lang="en-US" b="1" dirty="0">
                <a:solidFill>
                  <a:srgbClr val="008000"/>
                </a:solidFill>
              </a:rPr>
              <a:t>Easy</a:t>
            </a:r>
            <a:r>
              <a:rPr lang="en-US" dirty="0"/>
              <a:t>: one point per card</a:t>
            </a:r>
          </a:p>
          <a:p>
            <a:pPr>
              <a:buNone/>
            </a:pPr>
            <a:r>
              <a:rPr lang="en-US" b="1" dirty="0">
                <a:solidFill>
                  <a:srgbClr val="FF6600"/>
                </a:solidFill>
              </a:rPr>
              <a:t>Intermediate</a:t>
            </a:r>
            <a:r>
              <a:rPr lang="en-US" dirty="0"/>
              <a:t>: two points per card</a:t>
            </a:r>
          </a:p>
          <a:p>
            <a:pPr>
              <a:buNone/>
            </a:pPr>
            <a:r>
              <a:rPr lang="en-US" b="1" dirty="0">
                <a:solidFill>
                  <a:srgbClr val="FF0000"/>
                </a:solidFill>
              </a:rPr>
              <a:t>Hard</a:t>
            </a:r>
            <a:r>
              <a:rPr lang="en-US" dirty="0"/>
              <a:t>: three points per card</a:t>
            </a:r>
          </a:p>
        </p:txBody>
      </p:sp>
      <p:pic>
        <p:nvPicPr>
          <p:cNvPr id="4" name="Picture 3"/>
          <p:cNvPicPr>
            <a:picLocks noChangeAspect="1"/>
          </p:cNvPicPr>
          <p:nvPr/>
        </p:nvPicPr>
        <p:blipFill>
          <a:blip r:embed="rId2"/>
          <a:srcRect l="25586" t="42339" r="28811" b="34252"/>
          <a:stretch>
            <a:fillRect/>
          </a:stretch>
        </p:blipFill>
        <p:spPr>
          <a:xfrm>
            <a:off x="187787" y="1250790"/>
            <a:ext cx="1361337" cy="698819"/>
          </a:xfrm>
          <a:prstGeom prst="rect">
            <a:avLst/>
          </a:prstGeom>
        </p:spPr>
      </p:pic>
      <p:pic>
        <p:nvPicPr>
          <p:cNvPr id="6" name="Picture 5"/>
          <p:cNvPicPr>
            <a:picLocks noChangeAspect="1"/>
          </p:cNvPicPr>
          <p:nvPr/>
        </p:nvPicPr>
        <p:blipFill>
          <a:blip r:embed="rId3"/>
          <a:stretch>
            <a:fillRect/>
          </a:stretch>
        </p:blipFill>
        <p:spPr>
          <a:xfrm>
            <a:off x="7800143" y="3263073"/>
            <a:ext cx="1026114" cy="1188133"/>
          </a:xfrm>
          <a:prstGeom prst="rect">
            <a:avLst/>
          </a:prstGeom>
        </p:spPr>
      </p:pic>
      <p:sp>
        <p:nvSpPr>
          <p:cNvPr id="10"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1" name="TextBox 10"/>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325540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6044"/>
          </a:xfrm>
        </p:spPr>
        <p:txBody>
          <a:bodyPr>
            <a:normAutofit fontScale="90000"/>
          </a:bodyPr>
          <a:lstStyle/>
          <a:p>
            <a:r>
              <a:rPr lang="en-US" sz="2000" b="1" i="1" dirty="0"/>
              <a:t>Evidence 1:</a:t>
            </a:r>
            <a:br>
              <a:rPr lang="en-US" sz="2000" b="1" i="1" dirty="0"/>
            </a:br>
            <a:r>
              <a:rPr lang="en-US" b="1" i="1" dirty="0"/>
              <a:t>Sweatshops help us to survive!</a:t>
            </a:r>
          </a:p>
        </p:txBody>
      </p:sp>
      <p:sp>
        <p:nvSpPr>
          <p:cNvPr id="3" name="Content Placeholder 2"/>
          <p:cNvSpPr>
            <a:spLocks noGrp="1"/>
          </p:cNvSpPr>
          <p:nvPr>
            <p:ph idx="1"/>
          </p:nvPr>
        </p:nvSpPr>
        <p:spPr>
          <a:xfrm>
            <a:off x="251933" y="1190682"/>
            <a:ext cx="8434867" cy="2756035"/>
          </a:xfrm>
        </p:spPr>
        <p:txBody>
          <a:bodyPr>
            <a:normAutofit/>
          </a:bodyPr>
          <a:lstStyle/>
          <a:p>
            <a:r>
              <a:rPr lang="en-GB" sz="2400" dirty="0"/>
              <a:t>Sweatshops actually pay workers </a:t>
            </a:r>
            <a:r>
              <a:rPr lang="en-GB" sz="2400" b="1" dirty="0"/>
              <a:t>higher wages </a:t>
            </a:r>
            <a:r>
              <a:rPr lang="en-GB" sz="2400" dirty="0"/>
              <a:t>than many other jobs that they could do.</a:t>
            </a:r>
          </a:p>
          <a:p>
            <a:r>
              <a:rPr lang="en-GB" sz="2400" dirty="0"/>
              <a:t>The work is </a:t>
            </a:r>
            <a:r>
              <a:rPr lang="en-GB" sz="2400" b="1" dirty="0"/>
              <a:t>steady </a:t>
            </a:r>
            <a:r>
              <a:rPr lang="en-GB" sz="2400" dirty="0"/>
              <a:t>and </a:t>
            </a:r>
            <a:r>
              <a:rPr lang="en-GB" sz="2400" b="1" dirty="0"/>
              <a:t>reliable</a:t>
            </a:r>
            <a:r>
              <a:rPr lang="en-GB" sz="2400" dirty="0"/>
              <a:t>.  People are happy to work there because they know they will get paid </a:t>
            </a:r>
            <a:r>
              <a:rPr lang="en-GB" sz="2400" b="1" dirty="0"/>
              <a:t>regularly</a:t>
            </a:r>
            <a:r>
              <a:rPr lang="en-GB" sz="2400" dirty="0"/>
              <a:t>.</a:t>
            </a:r>
          </a:p>
          <a:p>
            <a:r>
              <a:rPr lang="en-GB" sz="2400" dirty="0"/>
              <a:t>This money can help people get on with their lives, and pay for </a:t>
            </a:r>
            <a:r>
              <a:rPr lang="en-GB" sz="2400" b="1" dirty="0"/>
              <a:t>food</a:t>
            </a:r>
            <a:r>
              <a:rPr lang="en-GB" sz="2400" dirty="0"/>
              <a:t>, </a:t>
            </a:r>
            <a:r>
              <a:rPr lang="en-GB" sz="2400" b="1" dirty="0"/>
              <a:t>medicines</a:t>
            </a:r>
            <a:r>
              <a:rPr lang="en-GB" sz="2400" dirty="0"/>
              <a:t>, and </a:t>
            </a:r>
            <a:r>
              <a:rPr lang="en-GB" sz="2400" b="1" dirty="0"/>
              <a:t>education</a:t>
            </a:r>
            <a:r>
              <a:rPr lang="en-GB" sz="2400" dirty="0"/>
              <a:t>.</a:t>
            </a:r>
          </a:p>
        </p:txBody>
      </p:sp>
      <p:pic>
        <p:nvPicPr>
          <p:cNvPr id="4" name="Picture 3"/>
          <p:cNvPicPr>
            <a:picLocks noChangeAspect="1"/>
          </p:cNvPicPr>
          <p:nvPr/>
        </p:nvPicPr>
        <p:blipFill>
          <a:blip r:embed="rId2"/>
          <a:stretch>
            <a:fillRect/>
          </a:stretch>
        </p:blipFill>
        <p:spPr>
          <a:xfrm>
            <a:off x="4169483" y="3686221"/>
            <a:ext cx="4974516" cy="2682685"/>
          </a:xfrm>
          <a:prstGeom prst="rect">
            <a:avLst/>
          </a:prstGeom>
        </p:spPr>
      </p:pic>
      <p:sp>
        <p:nvSpPr>
          <p:cNvPr id="5" name="TextBox 4"/>
          <p:cNvSpPr txBox="1"/>
          <p:nvPr/>
        </p:nvSpPr>
        <p:spPr>
          <a:xfrm>
            <a:off x="251932" y="3946717"/>
            <a:ext cx="3917551" cy="2677656"/>
          </a:xfrm>
          <a:prstGeom prst="rect">
            <a:avLst/>
          </a:prstGeom>
          <a:noFill/>
        </p:spPr>
        <p:txBody>
          <a:bodyPr wrap="square" rtlCol="0">
            <a:spAutoFit/>
          </a:bodyPr>
          <a:lstStyle/>
          <a:p>
            <a:pPr>
              <a:buFont typeface="Arial"/>
              <a:buChar char="•"/>
            </a:pPr>
            <a:r>
              <a:rPr lang="en-GB" sz="2400" dirty="0"/>
              <a:t>  If sweatshops are taken away, there will be </a:t>
            </a:r>
            <a:r>
              <a:rPr lang="en-GB" sz="2400" b="1" dirty="0"/>
              <a:t>many</a:t>
            </a:r>
            <a:r>
              <a:rPr lang="en-GB" sz="2400" dirty="0"/>
              <a:t>, </a:t>
            </a:r>
            <a:r>
              <a:rPr lang="en-GB" sz="2400" b="1" u="sng" dirty="0"/>
              <a:t>many</a:t>
            </a:r>
            <a:r>
              <a:rPr lang="en-GB" sz="2400" b="1" dirty="0"/>
              <a:t> </a:t>
            </a:r>
            <a:r>
              <a:rPr lang="en-GB" sz="2400" dirty="0"/>
              <a:t>people </a:t>
            </a:r>
            <a:r>
              <a:rPr lang="en-GB" sz="2400" b="1" dirty="0"/>
              <a:t>without jobs</a:t>
            </a:r>
            <a:r>
              <a:rPr lang="en-GB" sz="2400" dirty="0"/>
              <a:t>.  This will be bad for the </a:t>
            </a:r>
            <a:r>
              <a:rPr lang="en-GB" sz="2400" b="1" dirty="0"/>
              <a:t>economy </a:t>
            </a:r>
            <a:r>
              <a:rPr lang="en-GB" sz="2400" dirty="0"/>
              <a:t>and for the country’s </a:t>
            </a:r>
            <a:r>
              <a:rPr lang="en-GB" sz="2400" b="1" dirty="0"/>
              <a:t>development</a:t>
            </a:r>
            <a:r>
              <a:rPr lang="en-GB" sz="2400" dirty="0"/>
              <a:t>. </a:t>
            </a:r>
          </a:p>
          <a:p>
            <a:endParaRPr lang="en-US" sz="2400" dirty="0"/>
          </a:p>
        </p:txBody>
      </p:sp>
      <p:sp>
        <p:nvSpPr>
          <p:cNvPr id="6"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7" name="TextBox 6"/>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221136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27819" cy="1143000"/>
          </a:xfrm>
        </p:spPr>
        <p:txBody>
          <a:bodyPr>
            <a:normAutofit/>
          </a:bodyPr>
          <a:lstStyle/>
          <a:p>
            <a:r>
              <a:rPr lang="en-US" sz="2000" b="1" i="1" dirty="0"/>
              <a:t>Evidence 2:</a:t>
            </a:r>
            <a:br>
              <a:rPr lang="en-US" sz="2000" b="1" i="1" dirty="0"/>
            </a:br>
            <a:r>
              <a:rPr lang="en-US" b="1" i="1" dirty="0"/>
              <a:t>Sweatshops keep children safe</a:t>
            </a:r>
          </a:p>
        </p:txBody>
      </p:sp>
      <p:pic>
        <p:nvPicPr>
          <p:cNvPr id="4" name="Picture 3"/>
          <p:cNvPicPr>
            <a:picLocks noChangeAspect="1"/>
          </p:cNvPicPr>
          <p:nvPr/>
        </p:nvPicPr>
        <p:blipFill>
          <a:blip r:embed="rId2"/>
          <a:stretch>
            <a:fillRect/>
          </a:stretch>
        </p:blipFill>
        <p:spPr>
          <a:xfrm>
            <a:off x="0" y="1143000"/>
            <a:ext cx="3476595" cy="2124586"/>
          </a:xfrm>
          <a:prstGeom prst="rect">
            <a:avLst/>
          </a:prstGeom>
        </p:spPr>
      </p:pic>
      <p:sp>
        <p:nvSpPr>
          <p:cNvPr id="5" name="Oval Callout 4"/>
          <p:cNvSpPr/>
          <p:nvPr/>
        </p:nvSpPr>
        <p:spPr>
          <a:xfrm>
            <a:off x="3720462" y="974904"/>
            <a:ext cx="5423537" cy="5580042"/>
          </a:xfrm>
          <a:prstGeom prst="wedgeEllipseCallout">
            <a:avLst>
              <a:gd name="adj1" fmla="val -51687"/>
              <a:gd name="adj2" fmla="val -4554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“We can’t afford to go to school.  Our parents are working really hard, but still they </a:t>
            </a:r>
            <a:r>
              <a:rPr lang="en-US" b="1" dirty="0">
                <a:solidFill>
                  <a:schemeClr val="tx1"/>
                </a:solidFill>
              </a:rPr>
              <a:t>do not have enough money </a:t>
            </a:r>
            <a:r>
              <a:rPr lang="en-US" dirty="0">
                <a:solidFill>
                  <a:schemeClr val="tx1"/>
                </a:solidFill>
              </a:rPr>
              <a:t>to pay the school fees.</a:t>
            </a:r>
          </a:p>
          <a:p>
            <a:pPr algn="ctr"/>
            <a:endParaRPr lang="en-US" dirty="0">
              <a:solidFill>
                <a:schemeClr val="tx1"/>
              </a:solidFill>
            </a:endParaRPr>
          </a:p>
          <a:p>
            <a:pPr algn="ctr"/>
            <a:r>
              <a:rPr lang="en-US" dirty="0">
                <a:solidFill>
                  <a:schemeClr val="tx1"/>
                </a:solidFill>
              </a:rPr>
              <a:t>We prefer to work in a sweatshop than being out on the street.  It is </a:t>
            </a:r>
            <a:r>
              <a:rPr lang="en-US" b="1" dirty="0">
                <a:solidFill>
                  <a:schemeClr val="tx1"/>
                </a:solidFill>
              </a:rPr>
              <a:t>dangerous </a:t>
            </a:r>
            <a:r>
              <a:rPr lang="en-US" dirty="0">
                <a:solidFill>
                  <a:schemeClr val="tx1"/>
                </a:solidFill>
              </a:rPr>
              <a:t>out there.  Children like us can get </a:t>
            </a:r>
            <a:r>
              <a:rPr lang="en-US" b="1" dirty="0">
                <a:solidFill>
                  <a:schemeClr val="tx1"/>
                </a:solidFill>
              </a:rPr>
              <a:t>kidnapped</a:t>
            </a:r>
            <a:r>
              <a:rPr lang="en-US" dirty="0">
                <a:solidFill>
                  <a:schemeClr val="tx1"/>
                </a:solidFill>
              </a:rPr>
              <a:t>, or sometimes they can become involved in </a:t>
            </a:r>
            <a:r>
              <a:rPr lang="en-US" b="1" dirty="0">
                <a:solidFill>
                  <a:schemeClr val="tx1"/>
                </a:solidFill>
              </a:rPr>
              <a:t>gangs </a:t>
            </a:r>
            <a:r>
              <a:rPr lang="en-US" dirty="0">
                <a:solidFill>
                  <a:schemeClr val="tx1"/>
                </a:solidFill>
              </a:rPr>
              <a:t>or committing </a:t>
            </a:r>
            <a:r>
              <a:rPr lang="en-US" b="1" dirty="0">
                <a:solidFill>
                  <a:schemeClr val="tx1"/>
                </a:solidFill>
              </a:rPr>
              <a:t>crimes</a:t>
            </a:r>
            <a:r>
              <a:rPr lang="en-US" dirty="0">
                <a:solidFill>
                  <a:schemeClr val="tx1"/>
                </a:solidFill>
              </a:rPr>
              <a:t>.</a:t>
            </a:r>
          </a:p>
          <a:p>
            <a:pPr algn="ctr"/>
            <a:endParaRPr lang="en-US" dirty="0">
              <a:solidFill>
                <a:schemeClr val="tx1"/>
              </a:solidFill>
            </a:endParaRPr>
          </a:p>
          <a:p>
            <a:pPr algn="ctr"/>
            <a:r>
              <a:rPr lang="en-US" dirty="0">
                <a:solidFill>
                  <a:schemeClr val="tx1"/>
                </a:solidFill>
              </a:rPr>
              <a:t>I like it in the sweatshop because I can </a:t>
            </a:r>
            <a:r>
              <a:rPr lang="en-US" b="1" dirty="0">
                <a:solidFill>
                  <a:schemeClr val="tx1"/>
                </a:solidFill>
              </a:rPr>
              <a:t>earn money </a:t>
            </a:r>
            <a:r>
              <a:rPr lang="en-US" dirty="0">
                <a:solidFill>
                  <a:schemeClr val="tx1"/>
                </a:solidFill>
              </a:rPr>
              <a:t>to take back to my family.  I also have </a:t>
            </a:r>
            <a:r>
              <a:rPr lang="en-US" b="1" dirty="0">
                <a:solidFill>
                  <a:schemeClr val="tx1"/>
                </a:solidFill>
              </a:rPr>
              <a:t>friends </a:t>
            </a:r>
            <a:r>
              <a:rPr lang="en-US" dirty="0">
                <a:solidFill>
                  <a:schemeClr val="tx1"/>
                </a:solidFill>
              </a:rPr>
              <a:t>here to talk to.  I feel </a:t>
            </a:r>
            <a:r>
              <a:rPr lang="en-US" b="1" dirty="0">
                <a:solidFill>
                  <a:schemeClr val="tx1"/>
                </a:solidFill>
              </a:rPr>
              <a:t>safer</a:t>
            </a:r>
            <a:r>
              <a:rPr lang="en-US" dirty="0">
                <a:solidFill>
                  <a:schemeClr val="tx1"/>
                </a:solidFill>
              </a:rPr>
              <a:t>.” </a:t>
            </a:r>
          </a:p>
        </p:txBody>
      </p:sp>
      <p:pic>
        <p:nvPicPr>
          <p:cNvPr id="7" name="Picture 6"/>
          <p:cNvPicPr>
            <a:picLocks noChangeAspect="1"/>
          </p:cNvPicPr>
          <p:nvPr/>
        </p:nvPicPr>
        <p:blipFill>
          <a:blip r:embed="rId3"/>
          <a:stretch>
            <a:fillRect/>
          </a:stretch>
        </p:blipFill>
        <p:spPr>
          <a:xfrm>
            <a:off x="212965" y="4343774"/>
            <a:ext cx="3063328" cy="2052429"/>
          </a:xfrm>
          <a:prstGeom prst="rect">
            <a:avLst/>
          </a:prstGeom>
        </p:spPr>
      </p:pic>
      <p:sp>
        <p:nvSpPr>
          <p:cNvPr id="6"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8" name="TextBox 7"/>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307337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125"/>
            <a:ext cx="8229600" cy="923593"/>
          </a:xfrm>
        </p:spPr>
        <p:txBody>
          <a:bodyPr>
            <a:normAutofit fontScale="90000"/>
          </a:bodyPr>
          <a:lstStyle/>
          <a:p>
            <a:r>
              <a:rPr lang="en-US" sz="2000" b="1" i="1" dirty="0"/>
              <a:t>Evidence 3:</a:t>
            </a:r>
            <a:br>
              <a:rPr lang="en-US" sz="2000" b="1" i="1" dirty="0"/>
            </a:br>
            <a:r>
              <a:rPr lang="en-US" b="1" i="1" dirty="0"/>
              <a:t>Are you a global shopper?</a:t>
            </a:r>
          </a:p>
        </p:txBody>
      </p:sp>
      <p:sp>
        <p:nvSpPr>
          <p:cNvPr id="3" name="Content Placeholder 2"/>
          <p:cNvSpPr>
            <a:spLocks noGrp="1"/>
          </p:cNvSpPr>
          <p:nvPr>
            <p:ph idx="1"/>
          </p:nvPr>
        </p:nvSpPr>
        <p:spPr>
          <a:xfrm>
            <a:off x="198423" y="1164718"/>
            <a:ext cx="8003067" cy="2013424"/>
          </a:xfrm>
        </p:spPr>
        <p:txBody>
          <a:bodyPr>
            <a:normAutofit fontScale="70000" lnSpcReduction="20000"/>
          </a:bodyPr>
          <a:lstStyle/>
          <a:p>
            <a:pPr>
              <a:buNone/>
            </a:pPr>
            <a:r>
              <a:rPr lang="en-US" dirty="0"/>
              <a:t>Who doesn’t love to shop? And who can resist a </a:t>
            </a:r>
            <a:r>
              <a:rPr lang="en-US" b="1" dirty="0"/>
              <a:t>bargain </a:t>
            </a:r>
            <a:r>
              <a:rPr lang="en-US" dirty="0"/>
              <a:t>when they see one?!</a:t>
            </a:r>
          </a:p>
          <a:p>
            <a:pPr>
              <a:buNone/>
            </a:pPr>
            <a:r>
              <a:rPr lang="en-US" dirty="0"/>
              <a:t>Just think about it – how many things do you own or wear that have been </a:t>
            </a:r>
            <a:r>
              <a:rPr lang="en-US" b="1" dirty="0"/>
              <a:t>made in another country</a:t>
            </a:r>
            <a:r>
              <a:rPr lang="en-US" dirty="0"/>
              <a:t>? Almost </a:t>
            </a:r>
            <a:r>
              <a:rPr lang="en-US" b="1" dirty="0"/>
              <a:t>everything </a:t>
            </a:r>
            <a:r>
              <a:rPr lang="en-US" dirty="0"/>
              <a:t>is made abroad these days.  Your pens, your school bag, your shoes, even the music you listen to has influences from </a:t>
            </a:r>
            <a:r>
              <a:rPr lang="en-US" b="1" dirty="0"/>
              <a:t>other cultures</a:t>
            </a:r>
            <a:r>
              <a:rPr lang="en-US" dirty="0"/>
              <a:t>…</a:t>
            </a:r>
          </a:p>
        </p:txBody>
      </p:sp>
      <p:pic>
        <p:nvPicPr>
          <p:cNvPr id="4" name="Picture 3"/>
          <p:cNvPicPr>
            <a:picLocks noChangeAspect="1"/>
          </p:cNvPicPr>
          <p:nvPr/>
        </p:nvPicPr>
        <p:blipFill>
          <a:blip r:embed="rId2"/>
          <a:stretch>
            <a:fillRect/>
          </a:stretch>
        </p:blipFill>
        <p:spPr>
          <a:xfrm>
            <a:off x="7966454" y="474624"/>
            <a:ext cx="1177546" cy="1177546"/>
          </a:xfrm>
          <a:prstGeom prst="rect">
            <a:avLst/>
          </a:prstGeom>
        </p:spPr>
      </p:pic>
      <p:pic>
        <p:nvPicPr>
          <p:cNvPr id="5" name="Picture 4"/>
          <p:cNvPicPr>
            <a:picLocks noChangeAspect="1"/>
          </p:cNvPicPr>
          <p:nvPr/>
        </p:nvPicPr>
        <p:blipFill>
          <a:blip r:embed="rId3"/>
          <a:stretch>
            <a:fillRect/>
          </a:stretch>
        </p:blipFill>
        <p:spPr>
          <a:xfrm>
            <a:off x="6915261" y="3070150"/>
            <a:ext cx="2228739" cy="1483201"/>
          </a:xfrm>
          <a:prstGeom prst="rect">
            <a:avLst/>
          </a:prstGeom>
        </p:spPr>
      </p:pic>
      <p:sp>
        <p:nvSpPr>
          <p:cNvPr id="6" name="TextBox 5"/>
          <p:cNvSpPr txBox="1"/>
          <p:nvPr/>
        </p:nvSpPr>
        <p:spPr>
          <a:xfrm>
            <a:off x="198423" y="2937014"/>
            <a:ext cx="6653661" cy="3477875"/>
          </a:xfrm>
          <a:prstGeom prst="rect">
            <a:avLst/>
          </a:prstGeom>
          <a:noFill/>
        </p:spPr>
        <p:txBody>
          <a:bodyPr wrap="square" rtlCol="0">
            <a:spAutoFit/>
          </a:bodyPr>
          <a:lstStyle/>
          <a:p>
            <a:r>
              <a:rPr lang="en-US" sz="2200" dirty="0"/>
              <a:t>If we didn’t have factories in other countries, people wouldn’t have nearly as much </a:t>
            </a:r>
            <a:r>
              <a:rPr lang="en-US" sz="2200" b="1" dirty="0"/>
              <a:t>choice </a:t>
            </a:r>
            <a:r>
              <a:rPr lang="en-US" sz="2200" dirty="0"/>
              <a:t>in their shopping. Many people probably couldn’t </a:t>
            </a:r>
            <a:r>
              <a:rPr lang="en-US" sz="2200" b="1" dirty="0"/>
              <a:t>afford </a:t>
            </a:r>
            <a:r>
              <a:rPr lang="en-US" sz="2200" dirty="0"/>
              <a:t>to pay the higher prices for clothes if they were made in more developed countries, like the UK.</a:t>
            </a:r>
          </a:p>
          <a:p>
            <a:r>
              <a:rPr lang="en-US" sz="2200" dirty="0"/>
              <a:t>There probably isn’t even enough </a:t>
            </a:r>
            <a:r>
              <a:rPr lang="en-US" sz="2200" b="1" dirty="0"/>
              <a:t>space </a:t>
            </a:r>
            <a:r>
              <a:rPr lang="en-US" sz="2200" dirty="0"/>
              <a:t>in the UK for </a:t>
            </a:r>
            <a:r>
              <a:rPr lang="en-US" sz="2200" b="1" dirty="0"/>
              <a:t>all the factories </a:t>
            </a:r>
            <a:r>
              <a:rPr lang="en-US" sz="2200" dirty="0"/>
              <a:t>that we would need to make all the stuff that we buy…. it just wouldn’t be possible without these sweatshops! </a:t>
            </a:r>
          </a:p>
          <a:p>
            <a:endParaRPr lang="en-US" sz="2200" dirty="0"/>
          </a:p>
        </p:txBody>
      </p:sp>
      <p:pic>
        <p:nvPicPr>
          <p:cNvPr id="7" name="Picture 6"/>
          <p:cNvPicPr>
            <a:picLocks noChangeAspect="1"/>
          </p:cNvPicPr>
          <p:nvPr/>
        </p:nvPicPr>
        <p:blipFill>
          <a:blip r:embed="rId4"/>
          <a:stretch>
            <a:fillRect/>
          </a:stretch>
        </p:blipFill>
        <p:spPr>
          <a:xfrm>
            <a:off x="3412564" y="5780667"/>
            <a:ext cx="1257259" cy="836648"/>
          </a:xfrm>
          <a:prstGeom prst="rect">
            <a:avLst/>
          </a:prstGeom>
        </p:spPr>
      </p:pic>
      <p:pic>
        <p:nvPicPr>
          <p:cNvPr id="9" name="Picture 8"/>
          <p:cNvPicPr>
            <a:picLocks noChangeAspect="1"/>
          </p:cNvPicPr>
          <p:nvPr/>
        </p:nvPicPr>
        <p:blipFill>
          <a:blip r:embed="rId5"/>
          <a:stretch>
            <a:fillRect/>
          </a:stretch>
        </p:blipFill>
        <p:spPr>
          <a:xfrm>
            <a:off x="7133026" y="5243622"/>
            <a:ext cx="2010974" cy="1337379"/>
          </a:xfrm>
          <a:prstGeom prst="rect">
            <a:avLst/>
          </a:prstGeom>
        </p:spPr>
      </p:pic>
      <p:sp>
        <p:nvSpPr>
          <p:cNvPr id="10"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1" name="TextBox 10"/>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280887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072"/>
            <a:ext cx="7679074" cy="1143000"/>
          </a:xfrm>
        </p:spPr>
        <p:txBody>
          <a:bodyPr>
            <a:noAutofit/>
          </a:bodyPr>
          <a:lstStyle/>
          <a:p>
            <a:r>
              <a:rPr lang="en-US" sz="3600" b="1" i="1" dirty="0"/>
              <a:t>Having collected our second lot of evidence…</a:t>
            </a:r>
          </a:p>
        </p:txBody>
      </p:sp>
      <p:sp>
        <p:nvSpPr>
          <p:cNvPr id="3" name="Content Placeholder 2"/>
          <p:cNvSpPr>
            <a:spLocks noGrp="1"/>
          </p:cNvSpPr>
          <p:nvPr>
            <p:ph idx="1"/>
          </p:nvPr>
        </p:nvSpPr>
        <p:spPr>
          <a:xfrm>
            <a:off x="457200" y="1322589"/>
            <a:ext cx="8229600" cy="787736"/>
          </a:xfrm>
        </p:spPr>
        <p:txBody>
          <a:bodyPr>
            <a:normAutofit/>
          </a:bodyPr>
          <a:lstStyle/>
          <a:p>
            <a:pPr algn="ctr">
              <a:buNone/>
            </a:pPr>
            <a:r>
              <a:rPr lang="en-US" dirty="0"/>
              <a:t>What is your opinion of sweatshops?</a:t>
            </a:r>
          </a:p>
        </p:txBody>
      </p:sp>
      <p:cxnSp>
        <p:nvCxnSpPr>
          <p:cNvPr id="6" name="Straight Connector 5"/>
          <p:cNvCxnSpPr/>
          <p:nvPr/>
        </p:nvCxnSpPr>
        <p:spPr>
          <a:xfrm>
            <a:off x="622019" y="2565676"/>
            <a:ext cx="7503101" cy="25916"/>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99771" y="2006816"/>
            <a:ext cx="392656" cy="584776"/>
          </a:xfrm>
          <a:prstGeom prst="rect">
            <a:avLst/>
          </a:prstGeom>
          <a:noFill/>
        </p:spPr>
        <p:txBody>
          <a:bodyPr wrap="none" rtlCol="0">
            <a:spAutoFit/>
          </a:bodyPr>
          <a:lstStyle/>
          <a:p>
            <a:r>
              <a:rPr lang="en-US" sz="3200" b="1" dirty="0">
                <a:solidFill>
                  <a:srgbClr val="000090"/>
                </a:solidFill>
              </a:rPr>
              <a:t>1</a:t>
            </a:r>
          </a:p>
        </p:txBody>
      </p:sp>
      <p:sp>
        <p:nvSpPr>
          <p:cNvPr id="8" name="TextBox 7"/>
          <p:cNvSpPr txBox="1"/>
          <p:nvPr/>
        </p:nvSpPr>
        <p:spPr>
          <a:xfrm>
            <a:off x="1790251" y="2006816"/>
            <a:ext cx="392656" cy="584776"/>
          </a:xfrm>
          <a:prstGeom prst="rect">
            <a:avLst/>
          </a:prstGeom>
          <a:noFill/>
        </p:spPr>
        <p:txBody>
          <a:bodyPr wrap="none" rtlCol="0">
            <a:spAutoFit/>
          </a:bodyPr>
          <a:lstStyle/>
          <a:p>
            <a:r>
              <a:rPr lang="en-US" sz="3200" b="1" dirty="0">
                <a:solidFill>
                  <a:srgbClr val="000090"/>
                </a:solidFill>
              </a:rPr>
              <a:t>2</a:t>
            </a:r>
          </a:p>
        </p:txBody>
      </p:sp>
      <p:sp>
        <p:nvSpPr>
          <p:cNvPr id="9" name="TextBox 8"/>
          <p:cNvSpPr txBox="1"/>
          <p:nvPr/>
        </p:nvSpPr>
        <p:spPr>
          <a:xfrm>
            <a:off x="3191740" y="2006816"/>
            <a:ext cx="392656" cy="584776"/>
          </a:xfrm>
          <a:prstGeom prst="rect">
            <a:avLst/>
          </a:prstGeom>
          <a:noFill/>
        </p:spPr>
        <p:txBody>
          <a:bodyPr wrap="square" rtlCol="0">
            <a:spAutoFit/>
          </a:bodyPr>
          <a:lstStyle/>
          <a:p>
            <a:r>
              <a:rPr lang="en-US" sz="3200" b="1" dirty="0">
                <a:solidFill>
                  <a:srgbClr val="000090"/>
                </a:solidFill>
              </a:rPr>
              <a:t>3</a:t>
            </a:r>
          </a:p>
        </p:txBody>
      </p:sp>
      <p:sp>
        <p:nvSpPr>
          <p:cNvPr id="10" name="TextBox 9"/>
          <p:cNvSpPr txBox="1"/>
          <p:nvPr/>
        </p:nvSpPr>
        <p:spPr>
          <a:xfrm>
            <a:off x="4643118" y="2006816"/>
            <a:ext cx="392656" cy="584776"/>
          </a:xfrm>
          <a:prstGeom prst="rect">
            <a:avLst/>
          </a:prstGeom>
          <a:noFill/>
        </p:spPr>
        <p:txBody>
          <a:bodyPr wrap="none" rtlCol="0">
            <a:spAutoFit/>
          </a:bodyPr>
          <a:lstStyle/>
          <a:p>
            <a:r>
              <a:rPr lang="en-US" sz="3200" b="1" dirty="0">
                <a:solidFill>
                  <a:srgbClr val="000090"/>
                </a:solidFill>
              </a:rPr>
              <a:t>4</a:t>
            </a:r>
          </a:p>
        </p:txBody>
      </p:sp>
      <p:sp>
        <p:nvSpPr>
          <p:cNvPr id="11" name="TextBox 10"/>
          <p:cNvSpPr txBox="1"/>
          <p:nvPr/>
        </p:nvSpPr>
        <p:spPr>
          <a:xfrm>
            <a:off x="6042660" y="2006816"/>
            <a:ext cx="392656" cy="584776"/>
          </a:xfrm>
          <a:prstGeom prst="rect">
            <a:avLst/>
          </a:prstGeom>
          <a:noFill/>
        </p:spPr>
        <p:txBody>
          <a:bodyPr wrap="square" rtlCol="0">
            <a:spAutoFit/>
          </a:bodyPr>
          <a:lstStyle/>
          <a:p>
            <a:r>
              <a:rPr lang="en-US" sz="3200" b="1" dirty="0">
                <a:solidFill>
                  <a:srgbClr val="000090"/>
                </a:solidFill>
              </a:rPr>
              <a:t>5</a:t>
            </a:r>
          </a:p>
        </p:txBody>
      </p:sp>
      <p:sp>
        <p:nvSpPr>
          <p:cNvPr id="12" name="TextBox 11"/>
          <p:cNvSpPr txBox="1"/>
          <p:nvPr/>
        </p:nvSpPr>
        <p:spPr>
          <a:xfrm flipH="1">
            <a:off x="7569700" y="2006816"/>
            <a:ext cx="566574" cy="584776"/>
          </a:xfrm>
          <a:prstGeom prst="rect">
            <a:avLst/>
          </a:prstGeom>
          <a:noFill/>
        </p:spPr>
        <p:txBody>
          <a:bodyPr wrap="square" rtlCol="0">
            <a:spAutoFit/>
          </a:bodyPr>
          <a:lstStyle/>
          <a:p>
            <a:r>
              <a:rPr lang="en-US" sz="3200" b="1" dirty="0">
                <a:solidFill>
                  <a:srgbClr val="000090"/>
                </a:solidFill>
              </a:rPr>
              <a:t>6</a:t>
            </a:r>
          </a:p>
        </p:txBody>
      </p:sp>
      <p:sp>
        <p:nvSpPr>
          <p:cNvPr id="13" name="TextBox 12"/>
          <p:cNvSpPr txBox="1"/>
          <p:nvPr/>
        </p:nvSpPr>
        <p:spPr>
          <a:xfrm>
            <a:off x="0" y="2591592"/>
            <a:ext cx="918040" cy="584776"/>
          </a:xfrm>
          <a:prstGeom prst="rect">
            <a:avLst/>
          </a:prstGeom>
          <a:noFill/>
        </p:spPr>
        <p:txBody>
          <a:bodyPr wrap="none" rtlCol="0">
            <a:spAutoFit/>
          </a:bodyPr>
          <a:lstStyle/>
          <a:p>
            <a:r>
              <a:rPr lang="en-US" sz="3200" b="1" dirty="0">
                <a:solidFill>
                  <a:srgbClr val="000090"/>
                </a:solidFill>
              </a:rPr>
              <a:t>BAD</a:t>
            </a:r>
          </a:p>
        </p:txBody>
      </p:sp>
      <p:sp>
        <p:nvSpPr>
          <p:cNvPr id="14" name="TextBox 13"/>
          <p:cNvSpPr txBox="1"/>
          <p:nvPr/>
        </p:nvSpPr>
        <p:spPr>
          <a:xfrm>
            <a:off x="7884119" y="2636111"/>
            <a:ext cx="1259880" cy="584776"/>
          </a:xfrm>
          <a:prstGeom prst="rect">
            <a:avLst/>
          </a:prstGeom>
          <a:noFill/>
        </p:spPr>
        <p:txBody>
          <a:bodyPr wrap="none" rtlCol="0">
            <a:spAutoFit/>
          </a:bodyPr>
          <a:lstStyle/>
          <a:p>
            <a:r>
              <a:rPr lang="en-US" sz="3200" b="1" dirty="0">
                <a:solidFill>
                  <a:srgbClr val="000090"/>
                </a:solidFill>
              </a:rPr>
              <a:t>GOOD</a:t>
            </a:r>
          </a:p>
        </p:txBody>
      </p:sp>
      <p:sp>
        <p:nvSpPr>
          <p:cNvPr id="15" name="TextBox 14"/>
          <p:cNvSpPr txBox="1"/>
          <p:nvPr/>
        </p:nvSpPr>
        <p:spPr>
          <a:xfrm>
            <a:off x="3191740" y="2591592"/>
            <a:ext cx="2333091" cy="1077218"/>
          </a:xfrm>
          <a:prstGeom prst="rect">
            <a:avLst/>
          </a:prstGeom>
          <a:noFill/>
        </p:spPr>
        <p:txBody>
          <a:bodyPr wrap="none" rtlCol="0">
            <a:spAutoFit/>
          </a:bodyPr>
          <a:lstStyle/>
          <a:p>
            <a:pPr algn="ctr"/>
            <a:r>
              <a:rPr lang="en-US" sz="3200" b="1" dirty="0">
                <a:solidFill>
                  <a:srgbClr val="000090"/>
                </a:solidFill>
              </a:rPr>
              <a:t>NOT SURE/</a:t>
            </a:r>
          </a:p>
          <a:p>
            <a:pPr algn="ctr"/>
            <a:r>
              <a:rPr lang="en-US" sz="3200" b="1" dirty="0">
                <a:solidFill>
                  <a:srgbClr val="000090"/>
                </a:solidFill>
              </a:rPr>
              <a:t>IN BETWEEN</a:t>
            </a:r>
          </a:p>
        </p:txBody>
      </p:sp>
      <p:sp>
        <p:nvSpPr>
          <p:cNvPr id="18" name="TextBox 17"/>
          <p:cNvSpPr txBox="1"/>
          <p:nvPr/>
        </p:nvSpPr>
        <p:spPr>
          <a:xfrm>
            <a:off x="1488184" y="5024169"/>
            <a:ext cx="6943260" cy="1077218"/>
          </a:xfrm>
          <a:prstGeom prst="rect">
            <a:avLst/>
          </a:prstGeom>
          <a:noFill/>
        </p:spPr>
        <p:txBody>
          <a:bodyPr wrap="square" rtlCol="0">
            <a:spAutoFit/>
          </a:bodyPr>
          <a:lstStyle/>
          <a:p>
            <a:pPr algn="ctr"/>
            <a:r>
              <a:rPr lang="en-US" sz="3200" dirty="0"/>
              <a:t>Write down a score between 1 and 6.  </a:t>
            </a:r>
          </a:p>
          <a:p>
            <a:pPr algn="ctr"/>
            <a:r>
              <a:rPr lang="en-US" sz="3200" dirty="0"/>
              <a:t>How has your opinion changed?  Why?</a:t>
            </a:r>
          </a:p>
        </p:txBody>
      </p:sp>
      <p:pic>
        <p:nvPicPr>
          <p:cNvPr id="19" name="Picture 18"/>
          <p:cNvPicPr>
            <a:picLocks noChangeAspect="1"/>
          </p:cNvPicPr>
          <p:nvPr/>
        </p:nvPicPr>
        <p:blipFill>
          <a:blip r:embed="rId2"/>
          <a:stretch>
            <a:fillRect/>
          </a:stretch>
        </p:blipFill>
        <p:spPr>
          <a:xfrm>
            <a:off x="8431444" y="1747618"/>
            <a:ext cx="695142" cy="698245"/>
          </a:xfrm>
          <a:prstGeom prst="rect">
            <a:avLst/>
          </a:prstGeom>
        </p:spPr>
      </p:pic>
      <p:pic>
        <p:nvPicPr>
          <p:cNvPr id="20" name="Picture 19"/>
          <p:cNvPicPr>
            <a:picLocks noChangeAspect="1"/>
          </p:cNvPicPr>
          <p:nvPr/>
        </p:nvPicPr>
        <p:blipFill>
          <a:blip r:embed="rId3"/>
          <a:stretch>
            <a:fillRect/>
          </a:stretch>
        </p:blipFill>
        <p:spPr>
          <a:xfrm>
            <a:off x="-3291" y="1747618"/>
            <a:ext cx="649604" cy="649604"/>
          </a:xfrm>
          <a:prstGeom prst="rect">
            <a:avLst/>
          </a:prstGeom>
        </p:spPr>
      </p:pic>
      <p:pic>
        <p:nvPicPr>
          <p:cNvPr id="21" name="Picture 20"/>
          <p:cNvPicPr>
            <a:picLocks noChangeAspect="1"/>
          </p:cNvPicPr>
          <p:nvPr/>
        </p:nvPicPr>
        <p:blipFill>
          <a:blip r:embed="rId4"/>
          <a:stretch>
            <a:fillRect/>
          </a:stretch>
        </p:blipFill>
        <p:spPr>
          <a:xfrm>
            <a:off x="6684004" y="3220888"/>
            <a:ext cx="2459995" cy="1587890"/>
          </a:xfrm>
          <a:prstGeom prst="rect">
            <a:avLst/>
          </a:prstGeom>
        </p:spPr>
      </p:pic>
      <p:pic>
        <p:nvPicPr>
          <p:cNvPr id="22" name="Picture 21"/>
          <p:cNvPicPr>
            <a:picLocks noChangeAspect="1"/>
          </p:cNvPicPr>
          <p:nvPr/>
        </p:nvPicPr>
        <p:blipFill>
          <a:blip r:embed="rId5"/>
          <a:stretch>
            <a:fillRect/>
          </a:stretch>
        </p:blipFill>
        <p:spPr>
          <a:xfrm>
            <a:off x="-3292" y="3220888"/>
            <a:ext cx="1303121" cy="1959025"/>
          </a:xfrm>
          <a:prstGeom prst="rect">
            <a:avLst/>
          </a:prstGeom>
        </p:spPr>
      </p:pic>
      <p:sp>
        <p:nvSpPr>
          <p:cNvPr id="23"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24" name="TextBox 23"/>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333614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i="1" dirty="0"/>
              <a:t>Let’s </a:t>
            </a:r>
            <a:r>
              <a:rPr lang="en-US" b="1" i="1" dirty="0" err="1"/>
              <a:t>summarise</a:t>
            </a:r>
            <a:r>
              <a:rPr lang="en-US" b="1" i="1" dirty="0"/>
              <a:t> what we have learnt:</a:t>
            </a:r>
          </a:p>
        </p:txBody>
      </p:sp>
      <p:sp>
        <p:nvSpPr>
          <p:cNvPr id="3" name="Content Placeholder 2"/>
          <p:cNvSpPr>
            <a:spLocks noGrp="1"/>
          </p:cNvSpPr>
          <p:nvPr>
            <p:ph idx="1"/>
          </p:nvPr>
        </p:nvSpPr>
        <p:spPr>
          <a:xfrm>
            <a:off x="1039164" y="1268895"/>
            <a:ext cx="7647636" cy="3693036"/>
          </a:xfrm>
        </p:spPr>
        <p:txBody>
          <a:bodyPr>
            <a:normAutofit fontScale="77500" lnSpcReduction="20000"/>
          </a:bodyPr>
          <a:lstStyle/>
          <a:p>
            <a:pPr>
              <a:buNone/>
            </a:pPr>
            <a:r>
              <a:rPr lang="en-US" dirty="0"/>
              <a:t>On your sheet, write a </a:t>
            </a:r>
            <a:r>
              <a:rPr lang="en-US" b="1" dirty="0"/>
              <a:t>short summary </a:t>
            </a:r>
            <a:r>
              <a:rPr lang="en-US" dirty="0"/>
              <a:t>about the good and bad about sweatshops, and then explain your opinion:</a:t>
            </a:r>
          </a:p>
          <a:p>
            <a:pPr>
              <a:buNone/>
            </a:pPr>
            <a:endParaRPr lang="en-US" dirty="0"/>
          </a:p>
          <a:p>
            <a:pPr>
              <a:buNone/>
            </a:pPr>
            <a:r>
              <a:rPr lang="en-US" dirty="0"/>
              <a:t>I think sweatshops are </a:t>
            </a:r>
            <a:r>
              <a:rPr lang="en-US" b="1" dirty="0"/>
              <a:t>bad </a:t>
            </a:r>
            <a:r>
              <a:rPr lang="en-US" dirty="0"/>
              <a:t>because…</a:t>
            </a:r>
          </a:p>
          <a:p>
            <a:pPr>
              <a:buNone/>
            </a:pPr>
            <a:endParaRPr lang="en-US" dirty="0"/>
          </a:p>
          <a:p>
            <a:pPr>
              <a:buNone/>
            </a:pPr>
            <a:r>
              <a:rPr lang="en-US" dirty="0"/>
              <a:t>I think sweatshops are </a:t>
            </a:r>
            <a:r>
              <a:rPr lang="en-US" b="1" dirty="0"/>
              <a:t>good </a:t>
            </a:r>
            <a:r>
              <a:rPr lang="en-US" dirty="0"/>
              <a:t>because…</a:t>
            </a:r>
          </a:p>
          <a:p>
            <a:pPr>
              <a:buNone/>
            </a:pPr>
            <a:endParaRPr lang="en-US" dirty="0"/>
          </a:p>
          <a:p>
            <a:pPr>
              <a:buNone/>
            </a:pPr>
            <a:r>
              <a:rPr lang="en-US" dirty="0"/>
              <a:t>Overall, my opinion is that they are </a:t>
            </a:r>
            <a:r>
              <a:rPr lang="en-US" b="1" dirty="0"/>
              <a:t>good/bad </a:t>
            </a:r>
            <a:r>
              <a:rPr lang="en-US" dirty="0"/>
              <a:t>because…</a:t>
            </a:r>
          </a:p>
        </p:txBody>
      </p:sp>
      <p:sp>
        <p:nvSpPr>
          <p:cNvPr id="4" name="TextBox 3"/>
          <p:cNvSpPr txBox="1"/>
          <p:nvPr/>
        </p:nvSpPr>
        <p:spPr>
          <a:xfrm>
            <a:off x="230925" y="4733415"/>
            <a:ext cx="8756387" cy="1938992"/>
          </a:xfrm>
          <a:prstGeom prst="rect">
            <a:avLst/>
          </a:prstGeom>
          <a:noFill/>
          <a:ln w="19050">
            <a:solidFill>
              <a:srgbClr val="000090"/>
            </a:solidFill>
          </a:ln>
        </p:spPr>
        <p:txBody>
          <a:bodyPr wrap="square" rtlCol="0">
            <a:spAutoFit/>
          </a:bodyPr>
          <a:lstStyle/>
          <a:p>
            <a:r>
              <a:rPr lang="en-US" sz="2000" b="1" dirty="0">
                <a:solidFill>
                  <a:srgbClr val="0000FF"/>
                </a:solidFill>
              </a:rPr>
              <a:t>Success criteria:</a:t>
            </a:r>
          </a:p>
          <a:p>
            <a:r>
              <a:rPr lang="en-US" sz="2000" b="1" dirty="0">
                <a:solidFill>
                  <a:srgbClr val="00B050"/>
                </a:solidFill>
              </a:rPr>
              <a:t>Easy: use one or two simple describing words and state your opinion </a:t>
            </a:r>
          </a:p>
          <a:p>
            <a:r>
              <a:rPr lang="en-US" sz="2000" b="1" dirty="0">
                <a:solidFill>
                  <a:srgbClr val="FFC000"/>
                </a:solidFill>
              </a:rPr>
              <a:t>Intermediate: use two or three more complex describing words and explain your opinion </a:t>
            </a:r>
          </a:p>
          <a:p>
            <a:r>
              <a:rPr lang="en-US" sz="2000" b="1" dirty="0">
                <a:solidFill>
                  <a:srgbClr val="FF0000"/>
                </a:solidFill>
              </a:rPr>
              <a:t>Hard: use several describing words, and fully explain your opinion, linking your sentences together using “because”</a:t>
            </a:r>
          </a:p>
        </p:txBody>
      </p:sp>
      <p:pic>
        <p:nvPicPr>
          <p:cNvPr id="5" name="Picture 4"/>
          <p:cNvPicPr>
            <a:picLocks noChangeAspect="1"/>
          </p:cNvPicPr>
          <p:nvPr/>
        </p:nvPicPr>
        <p:blipFill>
          <a:blip r:embed="rId4"/>
          <a:stretch>
            <a:fillRect/>
          </a:stretch>
        </p:blipFill>
        <p:spPr>
          <a:xfrm>
            <a:off x="230926" y="1143000"/>
            <a:ext cx="718945" cy="832463"/>
          </a:xfrm>
          <a:prstGeom prst="rect">
            <a:avLst/>
          </a:prstGeom>
        </p:spPr>
      </p:pic>
      <p:pic>
        <p:nvPicPr>
          <p:cNvPr id="6"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070354" y="2870938"/>
            <a:ext cx="244475" cy="244475"/>
          </a:xfrm>
          <a:prstGeom prst="rect">
            <a:avLst/>
          </a:prstGeom>
        </p:spPr>
      </p:pic>
      <p:sp>
        <p:nvSpPr>
          <p:cNvPr id="7" name="Oval 6"/>
          <p:cNvSpPr/>
          <p:nvPr/>
        </p:nvSpPr>
        <p:spPr>
          <a:xfrm>
            <a:off x="6935085" y="2078850"/>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6935085" y="2078850"/>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9"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0" name="TextBox 9"/>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18360345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600000"/>
                                        <p:tgtEl>
                                          <p:spTgt spid="8"/>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8" fill="hold"/>
                                        <p:tgtEl>
                                          <p:spTgt spid="6"/>
                                        </p:tgtEl>
                                      </p:cBhvr>
                                    </p:cmd>
                                  </p:childTnLst>
                                </p:cTn>
                              </p:par>
                            </p:childTnLst>
                          </p:cTn>
                        </p:par>
                      </p:childTnLst>
                    </p:cTn>
                  </p:par>
                </p:childTnLst>
              </p:cTn>
              <p:nextCondLst>
                <p:cond evt="onClick" delay="0">
                  <p:tgtEl>
                    <p:spTgt spid="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0-17 at 18.28.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400"/>
            <a:ext cx="9144000" cy="6043808"/>
          </a:xfrm>
          <a:prstGeom prst="rect">
            <a:avLst/>
          </a:prstGeom>
        </p:spPr>
      </p:pic>
      <p:sp>
        <p:nvSpPr>
          <p:cNvPr id="5"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6" name="TextBox 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799851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182880" y="1582417"/>
            <a:ext cx="8848578" cy="5078313"/>
          </a:xfrm>
          <a:prstGeom prst="rect">
            <a:avLst/>
          </a:prstGeom>
          <a:noFill/>
        </p:spPr>
        <p:txBody>
          <a:bodyPr wrap="square" rtlCol="0">
            <a:spAutoFit/>
          </a:bodyPr>
          <a:lstStyle/>
          <a:p>
            <a:pPr algn="ctr"/>
            <a:r>
              <a:rPr lang="en-US" sz="2000" b="1" u="sng" dirty="0"/>
              <a:t>Assessed activity – persuasive writing</a:t>
            </a:r>
          </a:p>
          <a:p>
            <a:r>
              <a:rPr lang="en-US" sz="2000" dirty="0"/>
              <a:t>Having watched the documentary and listened out for any facts or phrases that you think are particularly </a:t>
            </a:r>
            <a:r>
              <a:rPr lang="en-US" sz="2000" b="1" u="sng" dirty="0"/>
              <a:t>persuasive </a:t>
            </a:r>
            <a:r>
              <a:rPr lang="en-US" sz="2000" dirty="0"/>
              <a:t>you now need to……</a:t>
            </a:r>
          </a:p>
          <a:p>
            <a:endParaRPr lang="en-US" sz="2000" dirty="0"/>
          </a:p>
          <a:p>
            <a:r>
              <a:rPr lang="en-US" sz="2000" b="1" dirty="0"/>
              <a:t>Task</a:t>
            </a:r>
            <a:r>
              <a:rPr lang="en-US" sz="2000" dirty="0"/>
              <a:t>: </a:t>
            </a:r>
            <a:r>
              <a:rPr lang="en-US" sz="2000" i="1" dirty="0"/>
              <a:t>Write a persuasive letter to your local MP telling them what you think about the fashion industry and what should be done to reduce the detrimental impacts of it.</a:t>
            </a:r>
            <a:endParaRPr lang="en-US" sz="2000" b="1" i="1" dirty="0"/>
          </a:p>
          <a:p>
            <a:r>
              <a:rPr lang="en-US" sz="2000" b="1" dirty="0"/>
              <a:t>Consider</a:t>
            </a:r>
            <a:r>
              <a:rPr lang="en-US" sz="2000" dirty="0"/>
              <a:t>:</a:t>
            </a:r>
          </a:p>
          <a:p>
            <a:pPr marL="342900" indent="-342900">
              <a:buFont typeface="Wingdings" pitchFamily="2" charset="2"/>
              <a:buChar char="Ø"/>
            </a:pPr>
            <a:r>
              <a:rPr lang="en-US" dirty="0"/>
              <a:t>The scale of the fashion industry and some of the countries that are affected by it</a:t>
            </a:r>
          </a:p>
          <a:p>
            <a:pPr marL="342900" indent="-342900">
              <a:buFont typeface="Wingdings" pitchFamily="2" charset="2"/>
              <a:buChar char="Ø"/>
            </a:pPr>
            <a:r>
              <a:rPr lang="en-US" dirty="0"/>
              <a:t>The social, economic and environmental impacts of factories and farms used to produce clothes</a:t>
            </a:r>
          </a:p>
          <a:p>
            <a:pPr marL="342900" indent="-342900">
              <a:buFont typeface="Wingdings" pitchFamily="2" charset="2"/>
              <a:buChar char="Ø"/>
            </a:pPr>
            <a:r>
              <a:rPr lang="en-US" dirty="0"/>
              <a:t>You outline some of the stakeholders who are impacted by the fashion industry (+/-)</a:t>
            </a:r>
          </a:p>
          <a:p>
            <a:pPr marL="342900" indent="-342900">
              <a:buFont typeface="Wingdings" pitchFamily="2" charset="2"/>
              <a:buChar char="Ø"/>
            </a:pPr>
            <a:r>
              <a:rPr lang="en-US" dirty="0"/>
              <a:t>The +/- impacts of sweat shops – how could they be improved?</a:t>
            </a:r>
          </a:p>
          <a:p>
            <a:pPr marL="342900" indent="-342900">
              <a:buFont typeface="Wingdings" pitchFamily="2" charset="2"/>
              <a:buChar char="Ø"/>
            </a:pPr>
            <a:r>
              <a:rPr lang="en-US" dirty="0"/>
              <a:t>How we can change our shopping habits – sustainable fashion </a:t>
            </a:r>
          </a:p>
          <a:p>
            <a:pPr marL="342900" indent="-342900">
              <a:buFont typeface="Wingdings" pitchFamily="2" charset="2"/>
              <a:buChar char="Ø"/>
            </a:pPr>
            <a:r>
              <a:rPr lang="en-US" dirty="0"/>
              <a:t>Why it is important to protect our planet and people </a:t>
            </a:r>
          </a:p>
          <a:p>
            <a:endParaRPr lang="en-US" dirty="0"/>
          </a:p>
          <a:p>
            <a:r>
              <a:rPr lang="en-US" sz="2000" b="1" dirty="0"/>
              <a:t>Remember</a:t>
            </a:r>
            <a:r>
              <a:rPr lang="en-US" sz="2000" dirty="0"/>
              <a:t>: use persuasive words and facts that will add weigh to your argument.</a:t>
            </a:r>
          </a:p>
        </p:txBody>
      </p:sp>
    </p:spTree>
    <p:extLst>
      <p:ext uri="{BB962C8B-B14F-4D97-AF65-F5344CB8AC3E}">
        <p14:creationId xmlns:p14="http://schemas.microsoft.com/office/powerpoint/2010/main" val="3868768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8B814B-4B41-434D-B2CD-57C57320A9A1}"/>
              </a:ext>
            </a:extLst>
          </p:cNvPr>
          <p:cNvSpPr>
            <a:spLocks noGrp="1"/>
          </p:cNvSpPr>
          <p:nvPr>
            <p:ph type="title"/>
          </p:nvPr>
        </p:nvSpPr>
        <p:spPr>
          <a:xfrm>
            <a:off x="457200" y="274638"/>
            <a:ext cx="8229600" cy="639762"/>
          </a:xfrm>
        </p:spPr>
        <p:style>
          <a:lnRef idx="1">
            <a:schemeClr val="accent6"/>
          </a:lnRef>
          <a:fillRef idx="2">
            <a:schemeClr val="accent6"/>
          </a:fillRef>
          <a:effectRef idx="1">
            <a:schemeClr val="accent6"/>
          </a:effectRef>
          <a:fontRef idx="minor">
            <a:schemeClr val="dk1"/>
          </a:fontRef>
        </p:style>
        <p:txBody>
          <a:bodyPr>
            <a:normAutofit/>
          </a:bodyPr>
          <a:lstStyle/>
          <a:p>
            <a:r>
              <a:rPr lang="en-US" sz="3200" b="1" dirty="0"/>
              <a:t>Fashion’s Dirty Secrets- Self assessment </a:t>
            </a:r>
          </a:p>
        </p:txBody>
      </p:sp>
      <p:graphicFrame>
        <p:nvGraphicFramePr>
          <p:cNvPr id="5" name="Table 4">
            <a:extLst>
              <a:ext uri="{FF2B5EF4-FFF2-40B4-BE49-F238E27FC236}">
                <a16:creationId xmlns:a16="http://schemas.microsoft.com/office/drawing/2014/main" id="{FE535962-97D2-5E4A-A5AD-E337EA550779}"/>
              </a:ext>
            </a:extLst>
          </p:cNvPr>
          <p:cNvGraphicFramePr>
            <a:graphicFrameLocks noGrp="1"/>
          </p:cNvGraphicFramePr>
          <p:nvPr>
            <p:extLst>
              <p:ext uri="{D42A27DB-BD31-4B8C-83A1-F6EECF244321}">
                <p14:modId xmlns:p14="http://schemas.microsoft.com/office/powerpoint/2010/main" val="1523143213"/>
              </p:ext>
            </p:extLst>
          </p:nvPr>
        </p:nvGraphicFramePr>
        <p:xfrm>
          <a:off x="148170" y="1636680"/>
          <a:ext cx="8881529" cy="5110820"/>
        </p:xfrm>
        <a:graphic>
          <a:graphicData uri="http://schemas.openxmlformats.org/drawingml/2006/table">
            <a:tbl>
              <a:tblPr firstRow="1" bandRow="1">
                <a:tableStyleId>{5940675A-B579-460E-94D1-54222C63F5DA}</a:tableStyleId>
              </a:tblPr>
              <a:tblGrid>
                <a:gridCol w="945454">
                  <a:extLst>
                    <a:ext uri="{9D8B030D-6E8A-4147-A177-3AD203B41FA5}">
                      <a16:colId xmlns:a16="http://schemas.microsoft.com/office/drawing/2014/main" val="20000"/>
                    </a:ext>
                  </a:extLst>
                </a:gridCol>
                <a:gridCol w="7936075">
                  <a:extLst>
                    <a:ext uri="{9D8B030D-6E8A-4147-A177-3AD203B41FA5}">
                      <a16:colId xmlns:a16="http://schemas.microsoft.com/office/drawing/2014/main" val="20001"/>
                    </a:ext>
                  </a:extLst>
                </a:gridCol>
              </a:tblGrid>
              <a:tr h="355940">
                <a:tc>
                  <a:txBody>
                    <a:bodyPr/>
                    <a:lstStyle/>
                    <a:p>
                      <a:r>
                        <a:rPr lang="en-US" sz="1600" b="1" dirty="0"/>
                        <a:t>Grade</a:t>
                      </a:r>
                    </a:p>
                  </a:txBody>
                  <a:tcPr/>
                </a:tc>
                <a:tc>
                  <a:txBody>
                    <a:bodyPr/>
                    <a:lstStyle/>
                    <a:p>
                      <a:r>
                        <a:rPr lang="en-US" sz="1600" b="1" dirty="0"/>
                        <a:t>Meaning</a:t>
                      </a:r>
                    </a:p>
                  </a:txBody>
                  <a:tcPr/>
                </a:tc>
                <a:extLst>
                  <a:ext uri="{0D108BD9-81ED-4DB2-BD59-A6C34878D82A}">
                    <a16:rowId xmlns:a16="http://schemas.microsoft.com/office/drawing/2014/main" val="10000"/>
                  </a:ext>
                </a:extLst>
              </a:tr>
              <a:tr h="1492022">
                <a:tc>
                  <a:txBody>
                    <a:bodyPr/>
                    <a:lstStyle/>
                    <a:p>
                      <a:r>
                        <a:rPr lang="en-US" sz="2000" dirty="0"/>
                        <a:t>1</a:t>
                      </a:r>
                    </a:p>
                  </a:txBody>
                  <a:tcPr>
                    <a:solidFill>
                      <a:srgbClr val="008000"/>
                    </a:solidFill>
                  </a:tcPr>
                </a:tc>
                <a:tc>
                  <a:txBody>
                    <a:bodyPr/>
                    <a:lstStyle/>
                    <a:p>
                      <a:r>
                        <a:rPr lang="en-US" sz="1400" dirty="0"/>
                        <a:t>Your letter is well written and well balanced. You outline the scale of the fashion industry and include data and evidence to back up your points. You provide detailed explanation of the social, economic and environmental impacts of the fashion industry as well as explaining the role of several stakeholders who are both positively and negatively impacted by fashion. Again these ideas are backed up with evidence. You outline arguments for and against sweatshops, while offering appropriate suggestions about how to make fashion more sustainable. All ideas are backed up with evidence, facts and figures as well as reference being made to places. You explain why its important to protect the planet and its people</a:t>
                      </a:r>
                    </a:p>
                  </a:txBody>
                  <a:tcPr>
                    <a:solidFill>
                      <a:srgbClr val="008000"/>
                    </a:solidFill>
                  </a:tcPr>
                </a:tc>
                <a:extLst>
                  <a:ext uri="{0D108BD9-81ED-4DB2-BD59-A6C34878D82A}">
                    <a16:rowId xmlns:a16="http://schemas.microsoft.com/office/drawing/2014/main" val="10001"/>
                  </a:ext>
                </a:extLst>
              </a:tr>
              <a:tr h="1316490">
                <a:tc>
                  <a:txBody>
                    <a:bodyPr/>
                    <a:lstStyle/>
                    <a:p>
                      <a:r>
                        <a:rPr lang="en-US" sz="2000" dirty="0"/>
                        <a:t>2</a:t>
                      </a:r>
                    </a:p>
                  </a:txBody>
                  <a:tcPr>
                    <a:solidFill>
                      <a:srgbClr val="FFB74D"/>
                    </a:solidFill>
                  </a:tcPr>
                </a:tc>
                <a:tc>
                  <a:txBody>
                    <a:bodyPr/>
                    <a:lstStyle/>
                    <a:p>
                      <a:r>
                        <a:rPr lang="en-US" sz="1400" dirty="0"/>
                        <a:t>Your letter is quite well written and balanced. You attempt to outline the scale of the fashion industry but lack data and evidence to back up your points. You provide some explanation of the social, economic and environmental impacts of the fashion industry but lack depth while explaining the role of one or two stakeholders who are both positively and negatively impacted by fashion. Ideas are backed up with some  evidence. You outline some arguments for or against sweatshops, while offering some suggestions about how to make fashion more sustainable. Some ideas are backed up with evidence, facts and figures but little reference made to places. You try to explain why its important to protect the planet and its people</a:t>
                      </a:r>
                    </a:p>
                  </a:txBody>
                  <a:tcPr>
                    <a:solidFill>
                      <a:srgbClr val="FFB74D"/>
                    </a:solidFill>
                  </a:tcPr>
                </a:tc>
                <a:extLst>
                  <a:ext uri="{0D108BD9-81ED-4DB2-BD59-A6C34878D82A}">
                    <a16:rowId xmlns:a16="http://schemas.microsoft.com/office/drawing/2014/main" val="10002"/>
                  </a:ext>
                </a:extLst>
              </a:tr>
              <a:tr h="1492022">
                <a:tc>
                  <a:txBody>
                    <a:bodyPr/>
                    <a:lstStyle/>
                    <a:p>
                      <a:r>
                        <a:rPr lang="en-US" sz="2000" dirty="0"/>
                        <a:t>3</a:t>
                      </a:r>
                    </a:p>
                  </a:txBody>
                  <a:tcPr>
                    <a:solidFill>
                      <a:srgbClr val="FF00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Your letter is brief and superficial. You make little attempt to outline the scale of the fashion industry and lack data and evidence to back up your points. You provide little explanation of the social, economic and environmental impacts of the fashion industry while failing to explain the role of stakeholders who are both positively and negatively impacted by fashion. You outline few arguments for or against sweatshops and fail to offer suggestions about how to make fashion more sustainable. Ideas are not backed up with evidence, facts and figures and there is little reference made to places. You fail to explain why its important to protect the planet and its people</a:t>
                      </a:r>
                    </a:p>
                  </a:txBody>
                  <a:tcPr>
                    <a:solidFill>
                      <a:srgbClr val="FF0000"/>
                    </a:solidFill>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0B70588A-3D82-9A4B-99A8-EF51EC42E57C}"/>
              </a:ext>
            </a:extLst>
          </p:cNvPr>
          <p:cNvSpPr/>
          <p:nvPr/>
        </p:nvSpPr>
        <p:spPr>
          <a:xfrm>
            <a:off x="451406" y="990349"/>
            <a:ext cx="8269321" cy="646331"/>
          </a:xfrm>
          <a:prstGeom prst="rect">
            <a:avLst/>
          </a:prstGeom>
        </p:spPr>
        <p:txBody>
          <a:bodyPr wrap="square">
            <a:spAutoFit/>
          </a:bodyPr>
          <a:lstStyle/>
          <a:p>
            <a:pPr algn="ctr"/>
            <a:r>
              <a:rPr lang="en-US" b="1" dirty="0"/>
              <a:t>Task</a:t>
            </a:r>
            <a:r>
              <a:rPr lang="en-US" dirty="0"/>
              <a:t>: </a:t>
            </a:r>
            <a:r>
              <a:rPr lang="en-US" i="1" dirty="0"/>
              <a:t>Write a persuasive letter to your local MP telling them what you think about the fashion industry and what should be done to reduce the detrimental impacts of it.</a:t>
            </a:r>
            <a:endParaRPr lang="en-US" b="1" i="1" dirty="0"/>
          </a:p>
        </p:txBody>
      </p:sp>
    </p:spTree>
    <p:extLst>
      <p:ext uri="{BB962C8B-B14F-4D97-AF65-F5344CB8AC3E}">
        <p14:creationId xmlns:p14="http://schemas.microsoft.com/office/powerpoint/2010/main" val="257936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b="1" dirty="0"/>
              <a:t>Fashion’s Dirty Secrets – sweat shops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pic>
        <p:nvPicPr>
          <p:cNvPr id="8" name="Picture 7"/>
          <p:cNvPicPr>
            <a:picLocks noChangeAspect="1"/>
          </p:cNvPicPr>
          <p:nvPr/>
        </p:nvPicPr>
        <p:blipFill>
          <a:blip r:embed="rId2"/>
          <a:stretch>
            <a:fillRect/>
          </a:stretch>
        </p:blipFill>
        <p:spPr>
          <a:xfrm>
            <a:off x="2591495" y="3179778"/>
            <a:ext cx="6095305" cy="3428609"/>
          </a:xfrm>
          <a:prstGeom prst="rect">
            <a:avLst/>
          </a:prstGeom>
        </p:spPr>
      </p:pic>
      <p:sp>
        <p:nvSpPr>
          <p:cNvPr id="9" name="Title 3"/>
          <p:cNvSpPr txBox="1">
            <a:spLocks/>
          </p:cNvSpPr>
          <p:nvPr/>
        </p:nvSpPr>
        <p:spPr>
          <a:xfrm>
            <a:off x="457200" y="1413388"/>
            <a:ext cx="5213299" cy="68953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i="1" dirty="0"/>
              <a:t>A picture in time…</a:t>
            </a:r>
          </a:p>
        </p:txBody>
      </p:sp>
      <p:sp>
        <p:nvSpPr>
          <p:cNvPr id="10" name="Content Placeholder 4"/>
          <p:cNvSpPr>
            <a:spLocks noGrp="1"/>
          </p:cNvSpPr>
          <p:nvPr>
            <p:ph idx="1"/>
          </p:nvPr>
        </p:nvSpPr>
        <p:spPr>
          <a:xfrm>
            <a:off x="457200" y="2102927"/>
            <a:ext cx="6721933" cy="1373266"/>
          </a:xfrm>
          <a:solidFill>
            <a:schemeClr val="bg1">
              <a:alpha val="88000"/>
            </a:schemeClr>
          </a:solidFill>
        </p:spPr>
        <p:txBody>
          <a:bodyPr>
            <a:normAutofit fontScale="62500" lnSpcReduction="20000"/>
          </a:bodyPr>
          <a:lstStyle/>
          <a:p>
            <a:pPr>
              <a:buNone/>
            </a:pPr>
            <a:r>
              <a:rPr lang="en-US" dirty="0"/>
              <a:t>Look at this photo.…</a:t>
            </a:r>
          </a:p>
          <a:p>
            <a:r>
              <a:rPr lang="en-US" dirty="0"/>
              <a:t>What might have happened </a:t>
            </a:r>
            <a:r>
              <a:rPr lang="en-US" b="1" dirty="0">
                <a:solidFill>
                  <a:srgbClr val="0000FF"/>
                </a:solidFill>
              </a:rPr>
              <a:t>before </a:t>
            </a:r>
            <a:r>
              <a:rPr lang="en-US" dirty="0"/>
              <a:t>the photo was taken</a:t>
            </a:r>
          </a:p>
          <a:p>
            <a:r>
              <a:rPr lang="en-US" dirty="0"/>
              <a:t>What might be happening </a:t>
            </a:r>
            <a:r>
              <a:rPr lang="en-US" b="1" dirty="0">
                <a:solidFill>
                  <a:srgbClr val="FF0000"/>
                </a:solidFill>
              </a:rPr>
              <a:t>in the photo</a:t>
            </a:r>
          </a:p>
          <a:p>
            <a:r>
              <a:rPr lang="en-US" dirty="0"/>
              <a:t>What might happen </a:t>
            </a:r>
            <a:r>
              <a:rPr lang="en-US" b="1" dirty="0">
                <a:solidFill>
                  <a:srgbClr val="008000"/>
                </a:solidFill>
              </a:rPr>
              <a:t>afterwards</a:t>
            </a:r>
          </a:p>
        </p:txBody>
      </p:sp>
    </p:spTree>
    <p:extLst>
      <p:ext uri="{BB962C8B-B14F-4D97-AF65-F5344CB8AC3E}">
        <p14:creationId xmlns:p14="http://schemas.microsoft.com/office/powerpoint/2010/main" val="2640722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487737"/>
          </a:xfrm>
        </p:spPr>
        <p:style>
          <a:lnRef idx="2">
            <a:schemeClr val="dk1"/>
          </a:lnRef>
          <a:fillRef idx="1">
            <a:schemeClr val="lt1"/>
          </a:fillRef>
          <a:effectRef idx="0">
            <a:schemeClr val="dk1"/>
          </a:effectRef>
          <a:fontRef idx="minor">
            <a:schemeClr val="dk1"/>
          </a:fontRef>
        </p:style>
        <p:txBody>
          <a:bodyPr>
            <a:normAutofit/>
          </a:bodyPr>
          <a:lstStyle/>
          <a:p>
            <a:r>
              <a:rPr lang="en-US" sz="2400" b="1" dirty="0"/>
              <a:t>Fashion’s Dirty Secrets </a:t>
            </a:r>
            <a:r>
              <a:rPr lang="en-US" sz="2200" b="1" dirty="0"/>
              <a:t>– persuasive writing</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063042"/>
            <a:ext cx="6707527" cy="5262979"/>
          </a:xfrm>
          <a:prstGeom prst="rect">
            <a:avLst/>
          </a:prstGeom>
          <a:noFill/>
          <a:ln>
            <a:solidFill>
              <a:schemeClr val="bg1">
                <a:lumMod val="50000"/>
              </a:schemeClr>
            </a:solidFill>
          </a:ln>
        </p:spPr>
        <p:txBody>
          <a:bodyPr wrap="square" rtlCol="0">
            <a:spAutoFit/>
          </a:bodyPr>
          <a:lstStyle/>
          <a:p>
            <a:r>
              <a:rPr lang="en-US" sz="1200" dirty="0"/>
              <a:t>Dear MP,</a:t>
            </a:r>
          </a:p>
          <a:p>
            <a:endParaRPr lang="en-US" sz="1200" dirty="0"/>
          </a:p>
          <a:p>
            <a:r>
              <a:rPr lang="en-US" sz="1200" dirty="0"/>
              <a:t>The fashion industry is a global business……</a:t>
            </a:r>
          </a:p>
          <a:p>
            <a:endParaRPr lang="en-US" sz="1200" dirty="0"/>
          </a:p>
          <a:p>
            <a:endParaRPr lang="en-US" sz="1200" dirty="0"/>
          </a:p>
          <a:p>
            <a:r>
              <a:rPr lang="en-US" sz="1200" dirty="0"/>
              <a:t>I believe that the fashion industry is a problem because</a:t>
            </a:r>
            <a:r>
              <a:rPr lang="is-IS" sz="1200" dirty="0"/>
              <a:t>…...</a:t>
            </a:r>
          </a:p>
          <a:p>
            <a:endParaRPr lang="is-IS" sz="1200" dirty="0"/>
          </a:p>
          <a:p>
            <a:endParaRPr lang="is-IS" sz="1200" dirty="0"/>
          </a:p>
          <a:p>
            <a:r>
              <a:rPr lang="is-IS" sz="1200" dirty="0"/>
              <a:t>People who are impacted by the fashion industry include.....</a:t>
            </a:r>
          </a:p>
          <a:p>
            <a:endParaRPr lang="is-IS" sz="1200" dirty="0"/>
          </a:p>
          <a:p>
            <a:endParaRPr lang="is-IS" sz="1200" dirty="0"/>
          </a:p>
          <a:p>
            <a:r>
              <a:rPr lang="is-IS" sz="1200" dirty="0"/>
              <a:t>The impacts of sweatshops that produce fast fashion inlcude.....</a:t>
            </a:r>
          </a:p>
          <a:p>
            <a:endParaRPr lang="is-IS" sz="1200" dirty="0"/>
          </a:p>
          <a:p>
            <a:endParaRPr lang="is-IS" sz="1200" dirty="0"/>
          </a:p>
          <a:p>
            <a:r>
              <a:rPr lang="en-US" sz="1200" dirty="0"/>
              <a:t>We should protect our ecosystems and people that live close to them because</a:t>
            </a:r>
            <a:r>
              <a:rPr lang="is-IS" sz="1200" dirty="0"/>
              <a:t>…...</a:t>
            </a:r>
          </a:p>
          <a:p>
            <a:endParaRPr lang="is-IS" sz="1200" dirty="0"/>
          </a:p>
          <a:p>
            <a:endParaRPr lang="is-IS" sz="1200" dirty="0"/>
          </a:p>
          <a:p>
            <a:r>
              <a:rPr lang="en-US" sz="1200" dirty="0"/>
              <a:t>We can stop the factories from being so damaging by </a:t>
            </a:r>
            <a:r>
              <a:rPr lang="is-IS" sz="1200" dirty="0"/>
              <a:t>…..</a:t>
            </a:r>
          </a:p>
          <a:p>
            <a:endParaRPr lang="is-IS" sz="1200" dirty="0"/>
          </a:p>
          <a:p>
            <a:endParaRPr lang="is-IS" sz="1200" dirty="0"/>
          </a:p>
          <a:p>
            <a:r>
              <a:rPr lang="en-US" sz="1200" dirty="0"/>
              <a:t>We can also change our shopping habits by </a:t>
            </a:r>
            <a:r>
              <a:rPr lang="is-IS" sz="1200" dirty="0"/>
              <a:t>…..</a:t>
            </a:r>
          </a:p>
          <a:p>
            <a:endParaRPr lang="is-IS" sz="1200" dirty="0"/>
          </a:p>
          <a:p>
            <a:endParaRPr lang="is-IS" sz="1200" dirty="0"/>
          </a:p>
          <a:p>
            <a:r>
              <a:rPr lang="is-IS" sz="1200" dirty="0"/>
              <a:t>Finally, I believe that the problem of the fashion industry needs to be addressed because....</a:t>
            </a:r>
          </a:p>
          <a:p>
            <a:endParaRPr lang="is-IS" sz="1200" dirty="0"/>
          </a:p>
          <a:p>
            <a:endParaRPr lang="is-IS" sz="1200" dirty="0"/>
          </a:p>
          <a:p>
            <a:pPr algn="ctr"/>
            <a:r>
              <a:rPr lang="is-IS" sz="1200" dirty="0"/>
              <a:t>Yours faithfully,</a:t>
            </a:r>
          </a:p>
          <a:p>
            <a:endParaRPr lang="is-IS" sz="1200" dirty="0"/>
          </a:p>
        </p:txBody>
      </p:sp>
      <p:graphicFrame>
        <p:nvGraphicFramePr>
          <p:cNvPr id="6" name="Table 5"/>
          <p:cNvGraphicFramePr>
            <a:graphicFrameLocks noGrp="1"/>
          </p:cNvGraphicFramePr>
          <p:nvPr>
            <p:extLst>
              <p:ext uri="{D42A27DB-BD31-4B8C-83A1-F6EECF244321}">
                <p14:modId xmlns:p14="http://schemas.microsoft.com/office/powerpoint/2010/main" val="1549527704"/>
              </p:ext>
            </p:extLst>
          </p:nvPr>
        </p:nvGraphicFramePr>
        <p:xfrm>
          <a:off x="7302775" y="2109621"/>
          <a:ext cx="1697711" cy="4216400"/>
        </p:xfrm>
        <a:graphic>
          <a:graphicData uri="http://schemas.openxmlformats.org/drawingml/2006/table">
            <a:tbl>
              <a:tblPr firstRow="1" bandRow="1">
                <a:tableStyleId>{5940675A-B579-460E-94D1-54222C63F5DA}</a:tableStyleId>
              </a:tblPr>
              <a:tblGrid>
                <a:gridCol w="1697711">
                  <a:extLst>
                    <a:ext uri="{9D8B030D-6E8A-4147-A177-3AD203B41FA5}">
                      <a16:colId xmlns:a16="http://schemas.microsoft.com/office/drawing/2014/main" val="20000"/>
                    </a:ext>
                  </a:extLst>
                </a:gridCol>
              </a:tblGrid>
              <a:tr h="370840">
                <a:tc>
                  <a:txBody>
                    <a:bodyPr/>
                    <a:lstStyle/>
                    <a:p>
                      <a:pPr algn="ctr"/>
                      <a:r>
                        <a:rPr lang="en-US" b="1" dirty="0">
                          <a:solidFill>
                            <a:srgbClr val="00FF80"/>
                          </a:solidFill>
                        </a:rPr>
                        <a:t>WWW</a:t>
                      </a:r>
                    </a:p>
                  </a:txBody>
                  <a:tcPr/>
                </a:tc>
                <a:extLst>
                  <a:ext uri="{0D108BD9-81ED-4DB2-BD59-A6C34878D82A}">
                    <a16:rowId xmlns:a16="http://schemas.microsoft.com/office/drawing/2014/main" val="10000"/>
                  </a:ext>
                </a:extLst>
              </a:tr>
              <a:tr h="370840">
                <a:tc>
                  <a:txBody>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txBody>
                  <a:tcPr/>
                </a:tc>
                <a:extLst>
                  <a:ext uri="{0D108BD9-81ED-4DB2-BD59-A6C34878D82A}">
                    <a16:rowId xmlns:a16="http://schemas.microsoft.com/office/drawing/2014/main" val="10001"/>
                  </a:ext>
                </a:extLst>
              </a:tr>
              <a:tr h="370840">
                <a:tc>
                  <a:txBody>
                    <a:bodyPr/>
                    <a:lstStyle/>
                    <a:p>
                      <a:pPr algn="ctr"/>
                      <a:r>
                        <a:rPr lang="en-US" b="1" dirty="0">
                          <a:solidFill>
                            <a:srgbClr val="8000FF"/>
                          </a:solidFill>
                        </a:rPr>
                        <a:t>EBI</a:t>
                      </a:r>
                    </a:p>
                  </a:txBody>
                  <a:tcPr/>
                </a:tc>
                <a:extLst>
                  <a:ext uri="{0D108BD9-81ED-4DB2-BD59-A6C34878D82A}">
                    <a16:rowId xmlns:a16="http://schemas.microsoft.com/office/drawing/2014/main" val="10002"/>
                  </a:ext>
                </a:extLst>
              </a:tr>
              <a:tr h="370840">
                <a:tc>
                  <a:txBody>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txBody>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rotWithShape="1">
          <a:blip r:embed="rId2"/>
          <a:srcRect l="6618" t="12276" r="6791" b="8618"/>
          <a:stretch/>
        </p:blipFill>
        <p:spPr>
          <a:xfrm>
            <a:off x="7540996" y="1063042"/>
            <a:ext cx="1145804" cy="944739"/>
          </a:xfrm>
          <a:prstGeom prst="rect">
            <a:avLst/>
          </a:prstGeom>
        </p:spPr>
      </p:pic>
    </p:spTree>
    <p:extLst>
      <p:ext uri="{BB962C8B-B14F-4D97-AF65-F5344CB8AC3E}">
        <p14:creationId xmlns:p14="http://schemas.microsoft.com/office/powerpoint/2010/main" val="65371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16000" y="2286000"/>
            <a:ext cx="8128000" cy="4572000"/>
          </a:xfrm>
          <a:prstGeom prst="rect">
            <a:avLst/>
          </a:prstGeom>
        </p:spPr>
      </p:pic>
      <p:sp>
        <p:nvSpPr>
          <p:cNvPr id="4" name="Title 3"/>
          <p:cNvSpPr>
            <a:spLocks noGrp="1"/>
          </p:cNvSpPr>
          <p:nvPr>
            <p:ph type="title"/>
          </p:nvPr>
        </p:nvSpPr>
        <p:spPr>
          <a:xfrm>
            <a:off x="457200" y="24562"/>
            <a:ext cx="6962654" cy="689539"/>
          </a:xfrm>
        </p:spPr>
        <p:txBody>
          <a:bodyPr>
            <a:normAutofit fontScale="90000"/>
          </a:bodyPr>
          <a:lstStyle/>
          <a:p>
            <a:r>
              <a:rPr lang="en-US" b="1" i="1" dirty="0"/>
              <a:t>A picture in time…</a:t>
            </a:r>
          </a:p>
        </p:txBody>
      </p:sp>
      <p:sp>
        <p:nvSpPr>
          <p:cNvPr id="5" name="Content Placeholder 4"/>
          <p:cNvSpPr>
            <a:spLocks noGrp="1"/>
          </p:cNvSpPr>
          <p:nvPr>
            <p:ph idx="1"/>
          </p:nvPr>
        </p:nvSpPr>
        <p:spPr>
          <a:xfrm>
            <a:off x="65946" y="714101"/>
            <a:ext cx="7154661" cy="1373266"/>
          </a:xfrm>
          <a:solidFill>
            <a:schemeClr val="bg1">
              <a:alpha val="88000"/>
            </a:schemeClr>
          </a:solidFill>
        </p:spPr>
        <p:txBody>
          <a:bodyPr>
            <a:normAutofit fontScale="92500" lnSpcReduction="10000"/>
          </a:bodyPr>
          <a:lstStyle/>
          <a:p>
            <a:pPr>
              <a:buNone/>
            </a:pPr>
            <a:r>
              <a:rPr lang="en-US" sz="2400" dirty="0"/>
              <a:t>Using what you have learnt this lesson, create a </a:t>
            </a:r>
            <a:r>
              <a:rPr lang="en-US" sz="2400" b="1" dirty="0"/>
              <a:t>headline </a:t>
            </a:r>
            <a:r>
              <a:rPr lang="en-US" sz="2400" dirty="0"/>
              <a:t>or a </a:t>
            </a:r>
            <a:r>
              <a:rPr lang="en-US" sz="2400" b="1" dirty="0"/>
              <a:t>caption </a:t>
            </a:r>
            <a:r>
              <a:rPr lang="en-US" sz="2400" dirty="0"/>
              <a:t>for this photo as though it was in a newspaper. Print out the photo and stick it into your book and write the headline/caption above it……</a:t>
            </a:r>
          </a:p>
        </p:txBody>
      </p:sp>
      <p:sp>
        <p:nvSpPr>
          <p:cNvPr id="9"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0" name="TextBox 9"/>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43203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31540" y="3997070"/>
            <a:ext cx="3814754" cy="2145799"/>
          </a:xfrm>
          <a:prstGeom prst="rect">
            <a:avLst/>
          </a:prstGeom>
        </p:spPr>
      </p:pic>
      <p:pic>
        <p:nvPicPr>
          <p:cNvPr id="6" name="Picture 5"/>
          <p:cNvPicPr>
            <a:picLocks noChangeAspect="1"/>
          </p:cNvPicPr>
          <p:nvPr/>
        </p:nvPicPr>
        <p:blipFill>
          <a:blip r:embed="rId3"/>
          <a:stretch>
            <a:fillRect/>
          </a:stretch>
        </p:blipFill>
        <p:spPr>
          <a:xfrm rot="21051492">
            <a:off x="529733" y="4149377"/>
            <a:ext cx="3745730" cy="2106973"/>
          </a:xfrm>
          <a:prstGeom prst="rect">
            <a:avLst/>
          </a:prstGeom>
        </p:spPr>
      </p:pic>
      <p:pic>
        <p:nvPicPr>
          <p:cNvPr id="5" name="Picture 4"/>
          <p:cNvPicPr>
            <a:picLocks noChangeAspect="1"/>
          </p:cNvPicPr>
          <p:nvPr/>
        </p:nvPicPr>
        <p:blipFill>
          <a:blip r:embed="rId4"/>
          <a:stretch>
            <a:fillRect/>
          </a:stretch>
        </p:blipFill>
        <p:spPr>
          <a:xfrm rot="21184364">
            <a:off x="2353262" y="1795342"/>
            <a:ext cx="3860524" cy="2171545"/>
          </a:xfrm>
          <a:prstGeom prst="rect">
            <a:avLst/>
          </a:prstGeom>
        </p:spPr>
      </p:pic>
      <p:pic>
        <p:nvPicPr>
          <p:cNvPr id="7" name="Picture 6"/>
          <p:cNvPicPr>
            <a:picLocks noChangeAspect="1"/>
          </p:cNvPicPr>
          <p:nvPr/>
        </p:nvPicPr>
        <p:blipFill>
          <a:blip r:embed="rId5"/>
          <a:stretch>
            <a:fillRect/>
          </a:stretch>
        </p:blipFill>
        <p:spPr>
          <a:xfrm rot="762751">
            <a:off x="5229082" y="670747"/>
            <a:ext cx="3549568" cy="1996632"/>
          </a:xfrm>
          <a:prstGeom prst="rect">
            <a:avLst/>
          </a:prstGeom>
        </p:spPr>
      </p:pic>
      <p:pic>
        <p:nvPicPr>
          <p:cNvPr id="8" name="Content Placeholder 7" descr="Picture 13.png"/>
          <p:cNvPicPr>
            <a:picLocks noGrp="1" noChangeAspect="1"/>
          </p:cNvPicPr>
          <p:nvPr>
            <p:ph idx="1"/>
          </p:nvPr>
        </p:nvPicPr>
        <p:blipFill>
          <a:blip r:embed="rId6"/>
          <a:srcRect l="6098" t="14525" r="40389" b="46246"/>
          <a:stretch>
            <a:fillRect/>
          </a:stretch>
        </p:blipFill>
        <p:spPr>
          <a:xfrm>
            <a:off x="386145" y="529019"/>
            <a:ext cx="3700506" cy="1695445"/>
          </a:xfrm>
        </p:spPr>
      </p:pic>
      <p:sp>
        <p:nvSpPr>
          <p:cNvPr id="9"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0" name="TextBox 9"/>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371320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18713" cy="1143000"/>
          </a:xfrm>
        </p:spPr>
        <p:txBody>
          <a:bodyPr>
            <a:noAutofit/>
          </a:bodyPr>
          <a:lstStyle/>
          <a:p>
            <a:r>
              <a:rPr lang="en-US" sz="3600" b="1" i="1" dirty="0"/>
              <a:t>Before we begin…</a:t>
            </a:r>
          </a:p>
        </p:txBody>
      </p:sp>
      <p:sp>
        <p:nvSpPr>
          <p:cNvPr id="3" name="Content Placeholder 2"/>
          <p:cNvSpPr>
            <a:spLocks noGrp="1"/>
          </p:cNvSpPr>
          <p:nvPr>
            <p:ph idx="1"/>
          </p:nvPr>
        </p:nvSpPr>
        <p:spPr>
          <a:xfrm>
            <a:off x="457200" y="1143001"/>
            <a:ext cx="8229600" cy="787736"/>
          </a:xfrm>
        </p:spPr>
        <p:txBody>
          <a:bodyPr>
            <a:normAutofit/>
          </a:bodyPr>
          <a:lstStyle/>
          <a:p>
            <a:pPr algn="ctr">
              <a:buNone/>
            </a:pPr>
            <a:r>
              <a:rPr lang="en-US" dirty="0"/>
              <a:t>What is your opinion of sweatshops?</a:t>
            </a:r>
          </a:p>
        </p:txBody>
      </p:sp>
      <p:cxnSp>
        <p:nvCxnSpPr>
          <p:cNvPr id="6" name="Straight Connector 5"/>
          <p:cNvCxnSpPr/>
          <p:nvPr/>
        </p:nvCxnSpPr>
        <p:spPr>
          <a:xfrm>
            <a:off x="622019" y="2565676"/>
            <a:ext cx="7503101" cy="25916"/>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99771" y="2006816"/>
            <a:ext cx="392656" cy="584776"/>
          </a:xfrm>
          <a:prstGeom prst="rect">
            <a:avLst/>
          </a:prstGeom>
          <a:noFill/>
        </p:spPr>
        <p:txBody>
          <a:bodyPr wrap="none" rtlCol="0">
            <a:spAutoFit/>
          </a:bodyPr>
          <a:lstStyle/>
          <a:p>
            <a:r>
              <a:rPr lang="en-US" sz="3200" b="1" dirty="0">
                <a:solidFill>
                  <a:srgbClr val="000090"/>
                </a:solidFill>
              </a:rPr>
              <a:t>1</a:t>
            </a:r>
          </a:p>
        </p:txBody>
      </p:sp>
      <p:sp>
        <p:nvSpPr>
          <p:cNvPr id="8" name="TextBox 7"/>
          <p:cNvSpPr txBox="1"/>
          <p:nvPr/>
        </p:nvSpPr>
        <p:spPr>
          <a:xfrm>
            <a:off x="1790251" y="2006816"/>
            <a:ext cx="392656" cy="584776"/>
          </a:xfrm>
          <a:prstGeom prst="rect">
            <a:avLst/>
          </a:prstGeom>
          <a:noFill/>
        </p:spPr>
        <p:txBody>
          <a:bodyPr wrap="none" rtlCol="0">
            <a:spAutoFit/>
          </a:bodyPr>
          <a:lstStyle/>
          <a:p>
            <a:r>
              <a:rPr lang="en-US" sz="3200" b="1" dirty="0">
                <a:solidFill>
                  <a:srgbClr val="000090"/>
                </a:solidFill>
              </a:rPr>
              <a:t>2</a:t>
            </a:r>
          </a:p>
        </p:txBody>
      </p:sp>
      <p:sp>
        <p:nvSpPr>
          <p:cNvPr id="9" name="TextBox 8"/>
          <p:cNvSpPr txBox="1"/>
          <p:nvPr/>
        </p:nvSpPr>
        <p:spPr>
          <a:xfrm>
            <a:off x="3191740" y="2006816"/>
            <a:ext cx="392656" cy="584776"/>
          </a:xfrm>
          <a:prstGeom prst="rect">
            <a:avLst/>
          </a:prstGeom>
          <a:noFill/>
        </p:spPr>
        <p:txBody>
          <a:bodyPr wrap="square" rtlCol="0">
            <a:spAutoFit/>
          </a:bodyPr>
          <a:lstStyle/>
          <a:p>
            <a:r>
              <a:rPr lang="en-US" sz="3200" b="1" dirty="0">
                <a:solidFill>
                  <a:srgbClr val="000090"/>
                </a:solidFill>
              </a:rPr>
              <a:t>3</a:t>
            </a:r>
          </a:p>
        </p:txBody>
      </p:sp>
      <p:sp>
        <p:nvSpPr>
          <p:cNvPr id="10" name="TextBox 9"/>
          <p:cNvSpPr txBox="1"/>
          <p:nvPr/>
        </p:nvSpPr>
        <p:spPr>
          <a:xfrm>
            <a:off x="4643118" y="2006816"/>
            <a:ext cx="392656" cy="584776"/>
          </a:xfrm>
          <a:prstGeom prst="rect">
            <a:avLst/>
          </a:prstGeom>
          <a:noFill/>
        </p:spPr>
        <p:txBody>
          <a:bodyPr wrap="none" rtlCol="0">
            <a:spAutoFit/>
          </a:bodyPr>
          <a:lstStyle/>
          <a:p>
            <a:r>
              <a:rPr lang="en-US" sz="3200" b="1" dirty="0">
                <a:solidFill>
                  <a:srgbClr val="000090"/>
                </a:solidFill>
              </a:rPr>
              <a:t>4</a:t>
            </a:r>
          </a:p>
        </p:txBody>
      </p:sp>
      <p:sp>
        <p:nvSpPr>
          <p:cNvPr id="11" name="TextBox 10"/>
          <p:cNvSpPr txBox="1"/>
          <p:nvPr/>
        </p:nvSpPr>
        <p:spPr>
          <a:xfrm>
            <a:off x="6042660" y="2006816"/>
            <a:ext cx="392656" cy="584776"/>
          </a:xfrm>
          <a:prstGeom prst="rect">
            <a:avLst/>
          </a:prstGeom>
          <a:noFill/>
        </p:spPr>
        <p:txBody>
          <a:bodyPr wrap="square" rtlCol="0">
            <a:spAutoFit/>
          </a:bodyPr>
          <a:lstStyle/>
          <a:p>
            <a:r>
              <a:rPr lang="en-US" sz="3200" b="1" dirty="0">
                <a:solidFill>
                  <a:srgbClr val="000090"/>
                </a:solidFill>
              </a:rPr>
              <a:t>5</a:t>
            </a:r>
          </a:p>
        </p:txBody>
      </p:sp>
      <p:sp>
        <p:nvSpPr>
          <p:cNvPr id="12" name="TextBox 11"/>
          <p:cNvSpPr txBox="1"/>
          <p:nvPr/>
        </p:nvSpPr>
        <p:spPr>
          <a:xfrm flipH="1">
            <a:off x="7569700" y="2006816"/>
            <a:ext cx="566574" cy="584776"/>
          </a:xfrm>
          <a:prstGeom prst="rect">
            <a:avLst/>
          </a:prstGeom>
          <a:noFill/>
        </p:spPr>
        <p:txBody>
          <a:bodyPr wrap="square" rtlCol="0">
            <a:spAutoFit/>
          </a:bodyPr>
          <a:lstStyle/>
          <a:p>
            <a:r>
              <a:rPr lang="en-US" sz="3200" b="1" dirty="0">
                <a:solidFill>
                  <a:srgbClr val="000090"/>
                </a:solidFill>
              </a:rPr>
              <a:t>6</a:t>
            </a:r>
          </a:p>
        </p:txBody>
      </p:sp>
      <p:sp>
        <p:nvSpPr>
          <p:cNvPr id="13" name="TextBox 12"/>
          <p:cNvSpPr txBox="1"/>
          <p:nvPr/>
        </p:nvSpPr>
        <p:spPr>
          <a:xfrm>
            <a:off x="0" y="2591592"/>
            <a:ext cx="918040" cy="584776"/>
          </a:xfrm>
          <a:prstGeom prst="rect">
            <a:avLst/>
          </a:prstGeom>
          <a:noFill/>
        </p:spPr>
        <p:txBody>
          <a:bodyPr wrap="none" rtlCol="0">
            <a:spAutoFit/>
          </a:bodyPr>
          <a:lstStyle/>
          <a:p>
            <a:r>
              <a:rPr lang="en-US" sz="3200" b="1" dirty="0">
                <a:solidFill>
                  <a:srgbClr val="000090"/>
                </a:solidFill>
              </a:rPr>
              <a:t>BAD</a:t>
            </a:r>
          </a:p>
        </p:txBody>
      </p:sp>
      <p:sp>
        <p:nvSpPr>
          <p:cNvPr id="14" name="TextBox 13"/>
          <p:cNvSpPr txBox="1"/>
          <p:nvPr/>
        </p:nvSpPr>
        <p:spPr>
          <a:xfrm>
            <a:off x="7884119" y="2636111"/>
            <a:ext cx="1259880" cy="584776"/>
          </a:xfrm>
          <a:prstGeom prst="rect">
            <a:avLst/>
          </a:prstGeom>
          <a:noFill/>
        </p:spPr>
        <p:txBody>
          <a:bodyPr wrap="none" rtlCol="0">
            <a:spAutoFit/>
          </a:bodyPr>
          <a:lstStyle/>
          <a:p>
            <a:r>
              <a:rPr lang="en-US" sz="3200" b="1" dirty="0">
                <a:solidFill>
                  <a:srgbClr val="000090"/>
                </a:solidFill>
              </a:rPr>
              <a:t>GOOD</a:t>
            </a:r>
          </a:p>
        </p:txBody>
      </p:sp>
      <p:sp>
        <p:nvSpPr>
          <p:cNvPr id="15" name="TextBox 14"/>
          <p:cNvSpPr txBox="1"/>
          <p:nvPr/>
        </p:nvSpPr>
        <p:spPr>
          <a:xfrm>
            <a:off x="2858181" y="2636111"/>
            <a:ext cx="2333091" cy="1077218"/>
          </a:xfrm>
          <a:prstGeom prst="rect">
            <a:avLst/>
          </a:prstGeom>
          <a:noFill/>
        </p:spPr>
        <p:txBody>
          <a:bodyPr wrap="none" rtlCol="0">
            <a:spAutoFit/>
          </a:bodyPr>
          <a:lstStyle/>
          <a:p>
            <a:pPr algn="ctr"/>
            <a:r>
              <a:rPr lang="en-US" sz="3200" b="1" dirty="0">
                <a:solidFill>
                  <a:srgbClr val="000090"/>
                </a:solidFill>
              </a:rPr>
              <a:t>NOT SURE/</a:t>
            </a:r>
          </a:p>
          <a:p>
            <a:pPr algn="ctr"/>
            <a:r>
              <a:rPr lang="en-US" sz="3200" b="1" dirty="0">
                <a:solidFill>
                  <a:srgbClr val="000090"/>
                </a:solidFill>
              </a:rPr>
              <a:t>IN BETWEEN</a:t>
            </a:r>
          </a:p>
        </p:txBody>
      </p:sp>
      <p:sp>
        <p:nvSpPr>
          <p:cNvPr id="18" name="TextBox 17"/>
          <p:cNvSpPr txBox="1"/>
          <p:nvPr/>
        </p:nvSpPr>
        <p:spPr>
          <a:xfrm>
            <a:off x="1488184" y="5011341"/>
            <a:ext cx="6498221" cy="1569660"/>
          </a:xfrm>
          <a:prstGeom prst="rect">
            <a:avLst/>
          </a:prstGeom>
          <a:noFill/>
        </p:spPr>
        <p:txBody>
          <a:bodyPr wrap="square" rtlCol="0">
            <a:spAutoFit/>
          </a:bodyPr>
          <a:lstStyle/>
          <a:p>
            <a:pPr algn="ctr"/>
            <a:r>
              <a:rPr lang="en-US" sz="3200" dirty="0"/>
              <a:t>Write down a score between 1 and 6.  </a:t>
            </a:r>
          </a:p>
          <a:p>
            <a:pPr algn="ctr"/>
            <a:r>
              <a:rPr lang="en-US" sz="3200" dirty="0"/>
              <a:t>We will come back to it later to see if it has changed…</a:t>
            </a:r>
          </a:p>
        </p:txBody>
      </p:sp>
      <p:pic>
        <p:nvPicPr>
          <p:cNvPr id="19" name="Picture 18"/>
          <p:cNvPicPr>
            <a:picLocks noChangeAspect="1"/>
          </p:cNvPicPr>
          <p:nvPr/>
        </p:nvPicPr>
        <p:blipFill>
          <a:blip r:embed="rId2"/>
          <a:stretch>
            <a:fillRect/>
          </a:stretch>
        </p:blipFill>
        <p:spPr>
          <a:xfrm>
            <a:off x="8431444" y="1747618"/>
            <a:ext cx="695142" cy="698245"/>
          </a:xfrm>
          <a:prstGeom prst="rect">
            <a:avLst/>
          </a:prstGeom>
        </p:spPr>
      </p:pic>
      <p:pic>
        <p:nvPicPr>
          <p:cNvPr id="20" name="Picture 19"/>
          <p:cNvPicPr>
            <a:picLocks noChangeAspect="1"/>
          </p:cNvPicPr>
          <p:nvPr/>
        </p:nvPicPr>
        <p:blipFill>
          <a:blip r:embed="rId3"/>
          <a:stretch>
            <a:fillRect/>
          </a:stretch>
        </p:blipFill>
        <p:spPr>
          <a:xfrm>
            <a:off x="-3291" y="1747618"/>
            <a:ext cx="649604" cy="649604"/>
          </a:xfrm>
          <a:prstGeom prst="rect">
            <a:avLst/>
          </a:prstGeom>
        </p:spPr>
      </p:pic>
      <p:pic>
        <p:nvPicPr>
          <p:cNvPr id="21" name="Picture 20"/>
          <p:cNvPicPr>
            <a:picLocks noChangeAspect="1"/>
          </p:cNvPicPr>
          <p:nvPr/>
        </p:nvPicPr>
        <p:blipFill>
          <a:blip r:embed="rId4"/>
          <a:stretch>
            <a:fillRect/>
          </a:stretch>
        </p:blipFill>
        <p:spPr>
          <a:xfrm>
            <a:off x="6684004" y="3220888"/>
            <a:ext cx="2459995" cy="1587890"/>
          </a:xfrm>
          <a:prstGeom prst="rect">
            <a:avLst/>
          </a:prstGeom>
        </p:spPr>
      </p:pic>
      <p:pic>
        <p:nvPicPr>
          <p:cNvPr id="22" name="Picture 21"/>
          <p:cNvPicPr>
            <a:picLocks noChangeAspect="1"/>
          </p:cNvPicPr>
          <p:nvPr/>
        </p:nvPicPr>
        <p:blipFill>
          <a:blip r:embed="rId5"/>
          <a:stretch>
            <a:fillRect/>
          </a:stretch>
        </p:blipFill>
        <p:spPr>
          <a:xfrm>
            <a:off x="-3292" y="3220888"/>
            <a:ext cx="1303121" cy="1959025"/>
          </a:xfrm>
          <a:prstGeom prst="rect">
            <a:avLst/>
          </a:prstGeom>
        </p:spPr>
      </p:pic>
      <p:sp>
        <p:nvSpPr>
          <p:cNvPr id="23"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24" name="TextBox 23"/>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1709422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376" y="274638"/>
            <a:ext cx="6927759" cy="1143000"/>
          </a:xfrm>
        </p:spPr>
        <p:txBody>
          <a:bodyPr>
            <a:normAutofit fontScale="90000"/>
          </a:bodyPr>
          <a:lstStyle/>
          <a:p>
            <a:r>
              <a:rPr lang="en-US" b="1" i="1" dirty="0"/>
              <a:t>Aim 1: what are conditions like in these factories?</a:t>
            </a:r>
          </a:p>
        </p:txBody>
      </p:sp>
      <p:sp>
        <p:nvSpPr>
          <p:cNvPr id="3" name="Content Placeholder 2"/>
          <p:cNvSpPr>
            <a:spLocks noGrp="1"/>
          </p:cNvSpPr>
          <p:nvPr>
            <p:ph idx="1"/>
          </p:nvPr>
        </p:nvSpPr>
        <p:spPr/>
        <p:txBody>
          <a:bodyPr/>
          <a:lstStyle/>
          <a:p>
            <a:pPr>
              <a:buNone/>
            </a:pPr>
            <a:r>
              <a:rPr lang="en-US" dirty="0"/>
              <a:t>We are going to collect </a:t>
            </a:r>
            <a:r>
              <a:rPr lang="en-US" b="1" dirty="0"/>
              <a:t>three pieces </a:t>
            </a:r>
            <a:r>
              <a:rPr lang="en-US" dirty="0"/>
              <a:t>of evidence about working conditions in sweatshops.</a:t>
            </a:r>
          </a:p>
          <a:p>
            <a:pPr>
              <a:buNone/>
            </a:pPr>
            <a:endParaRPr lang="en-US" sz="2400" dirty="0"/>
          </a:p>
          <a:p>
            <a:pPr>
              <a:buNone/>
            </a:pPr>
            <a:r>
              <a:rPr lang="en-US" dirty="0"/>
              <a:t>You need to write </a:t>
            </a:r>
            <a:r>
              <a:rPr lang="en-US" b="1" dirty="0"/>
              <a:t>describing words </a:t>
            </a:r>
            <a:r>
              <a:rPr lang="en-US" dirty="0"/>
              <a:t>down on the sheet in front of you. </a:t>
            </a:r>
          </a:p>
        </p:txBody>
      </p:sp>
      <p:sp>
        <p:nvSpPr>
          <p:cNvPr id="4" name="Folded Corner 3"/>
          <p:cNvSpPr/>
          <p:nvPr/>
        </p:nvSpPr>
        <p:spPr>
          <a:xfrm>
            <a:off x="457200" y="4399894"/>
            <a:ext cx="2390879" cy="2065257"/>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srgbClr val="000090"/>
                </a:solidFill>
              </a:rPr>
              <a:t>Evidence 1:</a:t>
            </a:r>
          </a:p>
          <a:p>
            <a:pPr algn="ctr"/>
            <a:r>
              <a:rPr lang="en-US" sz="3000" b="1" dirty="0">
                <a:solidFill>
                  <a:srgbClr val="000090"/>
                </a:solidFill>
              </a:rPr>
              <a:t>Pictures</a:t>
            </a:r>
          </a:p>
        </p:txBody>
      </p:sp>
      <p:sp>
        <p:nvSpPr>
          <p:cNvPr id="5" name="Folded Corner 4"/>
          <p:cNvSpPr/>
          <p:nvPr/>
        </p:nvSpPr>
        <p:spPr>
          <a:xfrm>
            <a:off x="3278070" y="4399894"/>
            <a:ext cx="2390879" cy="2065257"/>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srgbClr val="000090"/>
                </a:solidFill>
              </a:rPr>
              <a:t>Evidence 2:</a:t>
            </a:r>
          </a:p>
          <a:p>
            <a:pPr algn="ctr"/>
            <a:r>
              <a:rPr lang="en-US" sz="3000" b="1" dirty="0">
                <a:solidFill>
                  <a:srgbClr val="000090"/>
                </a:solidFill>
              </a:rPr>
              <a:t>Diary entry</a:t>
            </a:r>
          </a:p>
        </p:txBody>
      </p:sp>
      <p:sp>
        <p:nvSpPr>
          <p:cNvPr id="6" name="Folded Corner 5"/>
          <p:cNvSpPr/>
          <p:nvPr/>
        </p:nvSpPr>
        <p:spPr>
          <a:xfrm>
            <a:off x="6049174" y="4399894"/>
            <a:ext cx="2390879" cy="2065257"/>
          </a:xfrm>
          <a:prstGeom prst="foldedCorner">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srgbClr val="000090"/>
                </a:solidFill>
              </a:rPr>
              <a:t>Evidence 3:</a:t>
            </a:r>
          </a:p>
          <a:p>
            <a:pPr algn="ctr"/>
            <a:r>
              <a:rPr lang="en-US" sz="3000" b="1" dirty="0">
                <a:solidFill>
                  <a:srgbClr val="000090"/>
                </a:solidFill>
              </a:rPr>
              <a:t>Video clip</a:t>
            </a:r>
          </a:p>
        </p:txBody>
      </p:sp>
      <p:pic>
        <p:nvPicPr>
          <p:cNvPr id="7" name="Picture 6"/>
          <p:cNvPicPr>
            <a:picLocks noChangeAspect="1"/>
          </p:cNvPicPr>
          <p:nvPr/>
        </p:nvPicPr>
        <p:blipFill>
          <a:blip r:embed="rId2"/>
          <a:stretch>
            <a:fillRect/>
          </a:stretch>
        </p:blipFill>
        <p:spPr>
          <a:xfrm>
            <a:off x="457200" y="365125"/>
            <a:ext cx="1346447" cy="1210098"/>
          </a:xfrm>
          <a:prstGeom prst="rect">
            <a:avLst/>
          </a:prstGeom>
        </p:spPr>
      </p:pic>
      <p:sp>
        <p:nvSpPr>
          <p:cNvPr id="8"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9" name="TextBox 8"/>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212749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461"/>
            <a:ext cx="9144000" cy="1143000"/>
          </a:xfrm>
        </p:spPr>
        <p:txBody>
          <a:bodyPr>
            <a:normAutofit fontScale="90000"/>
          </a:bodyPr>
          <a:lstStyle/>
          <a:p>
            <a:r>
              <a:rPr lang="en-US" sz="3000" b="1" i="1" dirty="0"/>
              <a:t>1. What do these images tell you about working in sweatshops?</a:t>
            </a:r>
            <a:br>
              <a:rPr lang="en-US" sz="3000" b="1" i="1" dirty="0"/>
            </a:br>
            <a:r>
              <a:rPr lang="en-US" sz="3000" dirty="0"/>
              <a:t>Write down as many describing words as you can. </a:t>
            </a:r>
          </a:p>
        </p:txBody>
      </p:sp>
      <p:pic>
        <p:nvPicPr>
          <p:cNvPr id="5" name="Picture 4"/>
          <p:cNvPicPr>
            <a:picLocks noChangeAspect="1"/>
          </p:cNvPicPr>
          <p:nvPr/>
        </p:nvPicPr>
        <p:blipFill>
          <a:blip r:embed="rId2"/>
          <a:stretch>
            <a:fillRect/>
          </a:stretch>
        </p:blipFill>
        <p:spPr>
          <a:xfrm rot="328782">
            <a:off x="6098962" y="2090034"/>
            <a:ext cx="2847600" cy="4271401"/>
          </a:xfrm>
          <a:prstGeom prst="rect">
            <a:avLst/>
          </a:prstGeom>
        </p:spPr>
      </p:pic>
      <p:pic>
        <p:nvPicPr>
          <p:cNvPr id="6" name="Picture 5"/>
          <p:cNvPicPr>
            <a:picLocks noChangeAspect="1"/>
          </p:cNvPicPr>
          <p:nvPr/>
        </p:nvPicPr>
        <p:blipFill>
          <a:blip r:embed="rId3"/>
          <a:srcRect b="4684"/>
          <a:stretch>
            <a:fillRect/>
          </a:stretch>
        </p:blipFill>
        <p:spPr>
          <a:xfrm rot="211665">
            <a:off x="2438451" y="3873501"/>
            <a:ext cx="3694977" cy="2493498"/>
          </a:xfrm>
          <a:prstGeom prst="rect">
            <a:avLst/>
          </a:prstGeom>
        </p:spPr>
      </p:pic>
      <p:pic>
        <p:nvPicPr>
          <p:cNvPr id="7" name="Picture 6"/>
          <p:cNvPicPr>
            <a:picLocks noChangeAspect="1"/>
          </p:cNvPicPr>
          <p:nvPr/>
        </p:nvPicPr>
        <p:blipFill>
          <a:blip r:embed="rId4"/>
          <a:stretch>
            <a:fillRect/>
          </a:stretch>
        </p:blipFill>
        <p:spPr>
          <a:xfrm rot="20893310">
            <a:off x="290025" y="2063226"/>
            <a:ext cx="4129998" cy="2663550"/>
          </a:xfrm>
          <a:prstGeom prst="rect">
            <a:avLst/>
          </a:prstGeom>
        </p:spPr>
      </p:pic>
      <p:pic>
        <p:nvPicPr>
          <p:cNvPr id="8" name="Picture 7"/>
          <p:cNvPicPr>
            <a:picLocks noChangeAspect="1"/>
          </p:cNvPicPr>
          <p:nvPr/>
        </p:nvPicPr>
        <p:blipFill>
          <a:blip r:embed="rId5"/>
          <a:stretch>
            <a:fillRect/>
          </a:stretch>
        </p:blipFill>
        <p:spPr>
          <a:xfrm>
            <a:off x="4341691" y="1669752"/>
            <a:ext cx="1864952" cy="1370740"/>
          </a:xfrm>
          <a:prstGeom prst="rect">
            <a:avLst/>
          </a:prstGeom>
        </p:spPr>
      </p:pic>
      <p:sp>
        <p:nvSpPr>
          <p:cNvPr id="12"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3" name="TextBox 12"/>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316822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412"/>
            <a:ext cx="8229600" cy="1143000"/>
          </a:xfrm>
        </p:spPr>
        <p:txBody>
          <a:bodyPr>
            <a:normAutofit fontScale="90000"/>
          </a:bodyPr>
          <a:lstStyle/>
          <a:p>
            <a:r>
              <a:rPr lang="en-US" sz="3778" b="1" i="1" dirty="0"/>
              <a:t>2. What does this diary entry tell you about clothing factories?</a:t>
            </a:r>
            <a:br>
              <a:rPr lang="en-US" b="1" i="1" dirty="0"/>
            </a:br>
            <a:r>
              <a:rPr lang="en-US" sz="3000" dirty="0"/>
              <a:t>Write down as many describing words as you can. </a:t>
            </a:r>
          </a:p>
        </p:txBody>
      </p:sp>
      <p:sp>
        <p:nvSpPr>
          <p:cNvPr id="3" name="Content Placeholder 2"/>
          <p:cNvSpPr>
            <a:spLocks noGrp="1"/>
          </p:cNvSpPr>
          <p:nvPr>
            <p:ph idx="1"/>
          </p:nvPr>
        </p:nvSpPr>
        <p:spPr>
          <a:xfrm>
            <a:off x="152400" y="1767360"/>
            <a:ext cx="6553583" cy="4813641"/>
          </a:xfrm>
          <a:ln>
            <a:solidFill>
              <a:schemeClr val="tx1"/>
            </a:solidFill>
          </a:ln>
        </p:spPr>
        <p:txBody>
          <a:bodyPr>
            <a:normAutofit fontScale="92500" lnSpcReduction="20000"/>
          </a:bodyPr>
          <a:lstStyle/>
          <a:p>
            <a:pPr>
              <a:buNone/>
            </a:pPr>
            <a:r>
              <a:rPr lang="en-US" dirty="0"/>
              <a:t>“I am 14 years old.  I have been working in a sweatshop for one year already.  I get up at 5am to start work.  I sleep at the factory, so I do not have to travel far. </a:t>
            </a:r>
          </a:p>
          <a:p>
            <a:pPr>
              <a:buNone/>
            </a:pPr>
            <a:r>
              <a:rPr lang="en-US" dirty="0"/>
              <a:t>It is hard work, and my back and neck hurt a lot.  I get scared when inspectors come round to check the factories are not employing children. I have to hide so I do not get into trouble.  I wish I could go to school instead.”</a:t>
            </a:r>
          </a:p>
        </p:txBody>
      </p:sp>
      <p:pic>
        <p:nvPicPr>
          <p:cNvPr id="4" name="Picture 3"/>
          <p:cNvPicPr>
            <a:picLocks noChangeAspect="1"/>
          </p:cNvPicPr>
          <p:nvPr/>
        </p:nvPicPr>
        <p:blipFill>
          <a:blip r:embed="rId2"/>
          <a:srcRect l="49937"/>
          <a:stretch>
            <a:fillRect/>
          </a:stretch>
        </p:blipFill>
        <p:spPr>
          <a:xfrm>
            <a:off x="6890079" y="1767360"/>
            <a:ext cx="2253921" cy="2251079"/>
          </a:xfrm>
          <a:prstGeom prst="rect">
            <a:avLst/>
          </a:prstGeom>
        </p:spPr>
      </p:pic>
      <p:sp>
        <p:nvSpPr>
          <p:cNvPr id="8"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9" name="TextBox 8"/>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390007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3. What does this video clip tell you about working in clothing factories?</a:t>
            </a:r>
          </a:p>
        </p:txBody>
      </p:sp>
      <p:sp>
        <p:nvSpPr>
          <p:cNvPr id="3" name="Content Placeholder 2"/>
          <p:cNvSpPr>
            <a:spLocks noGrp="1"/>
          </p:cNvSpPr>
          <p:nvPr>
            <p:ph idx="1"/>
          </p:nvPr>
        </p:nvSpPr>
        <p:spPr/>
        <p:txBody>
          <a:bodyPr/>
          <a:lstStyle/>
          <a:p>
            <a:pPr>
              <a:buNone/>
            </a:pPr>
            <a:r>
              <a:rPr lang="en-US" dirty="0">
                <a:hlinkClick r:id="rId2"/>
              </a:rPr>
              <a:t>http://www.bbc.co.uk/programmes/p013k58r</a:t>
            </a:r>
            <a:r>
              <a:rPr lang="en-US" dirty="0"/>
              <a:t> </a:t>
            </a:r>
          </a:p>
          <a:p>
            <a:pPr>
              <a:buNone/>
            </a:pPr>
            <a:endParaRPr lang="en-US" dirty="0"/>
          </a:p>
          <a:p>
            <a:pPr>
              <a:buNone/>
            </a:pPr>
            <a:endParaRPr lang="en-US" dirty="0"/>
          </a:p>
        </p:txBody>
      </p:sp>
      <p:pic>
        <p:nvPicPr>
          <p:cNvPr id="4" name="Picture 3" descr="Picture 15.png"/>
          <p:cNvPicPr>
            <a:picLocks noChangeAspect="1"/>
          </p:cNvPicPr>
          <p:nvPr/>
        </p:nvPicPr>
        <p:blipFill>
          <a:blip r:embed="rId3"/>
          <a:srcRect l="2245" t="21424" r="14556" b="57926"/>
          <a:stretch>
            <a:fillRect/>
          </a:stretch>
        </p:blipFill>
        <p:spPr>
          <a:xfrm>
            <a:off x="457200" y="2433430"/>
            <a:ext cx="7607705" cy="1180146"/>
          </a:xfrm>
          <a:prstGeom prst="rect">
            <a:avLst/>
          </a:prstGeom>
        </p:spPr>
      </p:pic>
      <p:pic>
        <p:nvPicPr>
          <p:cNvPr id="5" name="Picture 4"/>
          <p:cNvPicPr>
            <a:picLocks noChangeAspect="1"/>
          </p:cNvPicPr>
          <p:nvPr/>
        </p:nvPicPr>
        <p:blipFill>
          <a:blip r:embed="rId4"/>
          <a:stretch>
            <a:fillRect/>
          </a:stretch>
        </p:blipFill>
        <p:spPr>
          <a:xfrm>
            <a:off x="5510219" y="3877330"/>
            <a:ext cx="3176581" cy="2887801"/>
          </a:xfrm>
          <a:prstGeom prst="rect">
            <a:avLst/>
          </a:prstGeom>
        </p:spPr>
      </p:pic>
      <p:sp>
        <p:nvSpPr>
          <p:cNvPr id="6"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7" name="TextBox 6"/>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Tree>
    <p:extLst>
      <p:ext uri="{BB962C8B-B14F-4D97-AF65-F5344CB8AC3E}">
        <p14:creationId xmlns:p14="http://schemas.microsoft.com/office/powerpoint/2010/main" val="1993264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2404</TotalTime>
  <Words>1718</Words>
  <Application>Microsoft Macintosh PowerPoint</Application>
  <PresentationFormat>On-screen Show (4:3)</PresentationFormat>
  <Paragraphs>206</Paragraphs>
  <Slides>20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Fashion’s Dirty Secrets</vt:lpstr>
      <vt:lpstr>Fashion’s Dirty Secrets – sweat shops</vt:lpstr>
      <vt:lpstr>A picture in time…</vt:lpstr>
      <vt:lpstr>PowerPoint Presentation</vt:lpstr>
      <vt:lpstr>Before we begin…</vt:lpstr>
      <vt:lpstr>Aim 1: what are conditions like in these factories?</vt:lpstr>
      <vt:lpstr>1. What do these images tell you about working in sweatshops? Write down as many describing words as you can. </vt:lpstr>
      <vt:lpstr>2. What does this diary entry tell you about clothing factories? Write down as many describing words as you can. </vt:lpstr>
      <vt:lpstr>3. What does this video clip tell you about working in clothing factories?</vt:lpstr>
      <vt:lpstr>Now that we have collected our first lot of  evidence…</vt:lpstr>
      <vt:lpstr>Aim 2: How might sweatshops be good and bad?</vt:lpstr>
      <vt:lpstr>Evidence 1: Sweatshops help us to survive!</vt:lpstr>
      <vt:lpstr>Evidence 2: Sweatshops keep children safe</vt:lpstr>
      <vt:lpstr>Evidence 3: Are you a global shopper?</vt:lpstr>
      <vt:lpstr>Having collected our second lot of evidence…</vt:lpstr>
      <vt:lpstr>Let’s summarise what we have learnt:</vt:lpstr>
      <vt:lpstr>PowerPoint Presentation</vt:lpstr>
      <vt:lpstr>Fashion’s Dirty Secrets</vt:lpstr>
      <vt:lpstr>Fashion’s Dirty Secrets- Self assessment </vt:lpstr>
      <vt:lpstr>Fashion’s Dirty Secrets – persuasive writing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Drowning in plastic: questions</dc:title>
  <dc:creator>Elizabeth Hudson</dc:creator>
  <cp:lastModifiedBy>Microsoft Office User</cp:lastModifiedBy>
  <cp:revision>93</cp:revision>
  <dcterms:created xsi:type="dcterms:W3CDTF">2018-10-02T06:58:46Z</dcterms:created>
  <dcterms:modified xsi:type="dcterms:W3CDTF">2020-04-27T13:57:33Z</dcterms:modified>
</cp:coreProperties>
</file>