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handoutMasterIdLst>
    <p:handoutMasterId r:id="rId9"/>
  </p:handoutMasterIdLst>
  <p:sldIdLst>
    <p:sldId id="323" r:id="rId2"/>
    <p:sldId id="284" r:id="rId3"/>
    <p:sldId id="324" r:id="rId4"/>
    <p:sldId id="327" r:id="rId5"/>
    <p:sldId id="285" r:id="rId6"/>
    <p:sldId id="293"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80"/>
    <a:srgbClr val="66FF66"/>
    <a:srgbClr val="8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66" autoAdjust="0"/>
    <p:restoredTop sz="95179" autoAdjust="0"/>
  </p:normalViewPr>
  <p:slideViewPr>
    <p:cSldViewPr snapToGrid="0" snapToObjects="1">
      <p:cViewPr varScale="1">
        <p:scale>
          <a:sx n="91" d="100"/>
          <a:sy n="91" d="100"/>
        </p:scale>
        <p:origin x="1320" y="176"/>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26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1E2A2B4-E569-D744-BFE5-26FE4FBFAA5D}" type="datetimeFigureOut">
              <a:rPr lang="en-US" smtClean="0"/>
              <a:t>4/27/20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EA099BB-BD30-0445-81DD-F256C9E3B846}" type="slidenum">
              <a:rPr lang="en-US" smtClean="0"/>
              <a:t>‹#›</a:t>
            </a:fld>
            <a:endParaRPr lang="en-US"/>
          </a:p>
        </p:txBody>
      </p:sp>
    </p:spTree>
    <p:extLst>
      <p:ext uri="{BB962C8B-B14F-4D97-AF65-F5344CB8AC3E}">
        <p14:creationId xmlns:p14="http://schemas.microsoft.com/office/powerpoint/2010/main" val="2092607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68CD09-4F8A-EA45-B5FC-402F7B695270}" type="datetimeFigureOut">
              <a:rPr lang="en-US" smtClean="0"/>
              <a:t>4/27/20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788DE6-5BA4-4D4D-AD2E-340C18ABD20D}" type="slidenum">
              <a:rPr lang="en-US" smtClean="0"/>
              <a:t>‹#›</a:t>
            </a:fld>
            <a:endParaRPr lang="en-US"/>
          </a:p>
        </p:txBody>
      </p:sp>
    </p:spTree>
    <p:extLst>
      <p:ext uri="{BB962C8B-B14F-4D97-AF65-F5344CB8AC3E}">
        <p14:creationId xmlns:p14="http://schemas.microsoft.com/office/powerpoint/2010/main" val="147608832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03C43522-7264-2C40-B7B2-FAAB593F4E06}" type="datetimeFigureOut">
              <a:rPr lang="en-US" smtClean="0"/>
              <a:t>4/27/20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8259C-0B41-C741-8684-AA63F53C1470}" type="slidenum">
              <a:rPr lang="en-US" smtClean="0"/>
              <a:t>‹#›</a:t>
            </a:fld>
            <a:endParaRPr lang="en-US"/>
          </a:p>
        </p:txBody>
      </p:sp>
    </p:spTree>
    <p:extLst>
      <p:ext uri="{BB962C8B-B14F-4D97-AF65-F5344CB8AC3E}">
        <p14:creationId xmlns:p14="http://schemas.microsoft.com/office/powerpoint/2010/main" val="3233946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3C43522-7264-2C40-B7B2-FAAB593F4E06}" type="datetimeFigureOut">
              <a:rPr lang="en-US" smtClean="0"/>
              <a:t>4/27/20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8259C-0B41-C741-8684-AA63F53C1470}" type="slidenum">
              <a:rPr lang="en-US" smtClean="0"/>
              <a:t>‹#›</a:t>
            </a:fld>
            <a:endParaRPr lang="en-US"/>
          </a:p>
        </p:txBody>
      </p:sp>
    </p:spTree>
    <p:extLst>
      <p:ext uri="{BB962C8B-B14F-4D97-AF65-F5344CB8AC3E}">
        <p14:creationId xmlns:p14="http://schemas.microsoft.com/office/powerpoint/2010/main" val="2669563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3C43522-7264-2C40-B7B2-FAAB593F4E06}" type="datetimeFigureOut">
              <a:rPr lang="en-US" smtClean="0"/>
              <a:t>4/27/20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8259C-0B41-C741-8684-AA63F53C1470}" type="slidenum">
              <a:rPr lang="en-US" smtClean="0"/>
              <a:t>‹#›</a:t>
            </a:fld>
            <a:endParaRPr lang="en-US"/>
          </a:p>
        </p:txBody>
      </p:sp>
    </p:spTree>
    <p:extLst>
      <p:ext uri="{BB962C8B-B14F-4D97-AF65-F5344CB8AC3E}">
        <p14:creationId xmlns:p14="http://schemas.microsoft.com/office/powerpoint/2010/main" val="1731967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3C43522-7264-2C40-B7B2-FAAB593F4E06}" type="datetimeFigureOut">
              <a:rPr lang="en-US" smtClean="0"/>
              <a:t>4/27/20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8259C-0B41-C741-8684-AA63F53C1470}" type="slidenum">
              <a:rPr lang="en-US" smtClean="0"/>
              <a:t>‹#›</a:t>
            </a:fld>
            <a:endParaRPr lang="en-US"/>
          </a:p>
        </p:txBody>
      </p:sp>
    </p:spTree>
    <p:extLst>
      <p:ext uri="{BB962C8B-B14F-4D97-AF65-F5344CB8AC3E}">
        <p14:creationId xmlns:p14="http://schemas.microsoft.com/office/powerpoint/2010/main" val="2963060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3C43522-7264-2C40-B7B2-FAAB593F4E06}" type="datetimeFigureOut">
              <a:rPr lang="en-US" smtClean="0"/>
              <a:t>4/27/20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8259C-0B41-C741-8684-AA63F53C1470}" type="slidenum">
              <a:rPr lang="en-US" smtClean="0"/>
              <a:t>‹#›</a:t>
            </a:fld>
            <a:endParaRPr lang="en-US"/>
          </a:p>
        </p:txBody>
      </p:sp>
    </p:spTree>
    <p:extLst>
      <p:ext uri="{BB962C8B-B14F-4D97-AF65-F5344CB8AC3E}">
        <p14:creationId xmlns:p14="http://schemas.microsoft.com/office/powerpoint/2010/main" val="4145918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03C43522-7264-2C40-B7B2-FAAB593F4E06}" type="datetimeFigureOut">
              <a:rPr lang="en-US" smtClean="0"/>
              <a:t>4/27/20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78259C-0B41-C741-8684-AA63F53C1470}" type="slidenum">
              <a:rPr lang="en-US" smtClean="0"/>
              <a:t>‹#›</a:t>
            </a:fld>
            <a:endParaRPr lang="en-US"/>
          </a:p>
        </p:txBody>
      </p:sp>
    </p:spTree>
    <p:extLst>
      <p:ext uri="{BB962C8B-B14F-4D97-AF65-F5344CB8AC3E}">
        <p14:creationId xmlns:p14="http://schemas.microsoft.com/office/powerpoint/2010/main" val="3601713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03C43522-7264-2C40-B7B2-FAAB593F4E06}" type="datetimeFigureOut">
              <a:rPr lang="en-US" smtClean="0"/>
              <a:t>4/27/20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78259C-0B41-C741-8684-AA63F53C1470}" type="slidenum">
              <a:rPr lang="en-US" smtClean="0"/>
              <a:t>‹#›</a:t>
            </a:fld>
            <a:endParaRPr lang="en-US"/>
          </a:p>
        </p:txBody>
      </p:sp>
    </p:spTree>
    <p:extLst>
      <p:ext uri="{BB962C8B-B14F-4D97-AF65-F5344CB8AC3E}">
        <p14:creationId xmlns:p14="http://schemas.microsoft.com/office/powerpoint/2010/main" val="3956818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03C43522-7264-2C40-B7B2-FAAB593F4E06}" type="datetimeFigureOut">
              <a:rPr lang="en-US" smtClean="0"/>
              <a:t>4/27/20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78259C-0B41-C741-8684-AA63F53C1470}" type="slidenum">
              <a:rPr lang="en-US" smtClean="0"/>
              <a:t>‹#›</a:t>
            </a:fld>
            <a:endParaRPr lang="en-US"/>
          </a:p>
        </p:txBody>
      </p:sp>
    </p:spTree>
    <p:extLst>
      <p:ext uri="{BB962C8B-B14F-4D97-AF65-F5344CB8AC3E}">
        <p14:creationId xmlns:p14="http://schemas.microsoft.com/office/powerpoint/2010/main" val="3232609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C43522-7264-2C40-B7B2-FAAB593F4E06}" type="datetimeFigureOut">
              <a:rPr lang="en-US" smtClean="0"/>
              <a:t>4/27/20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78259C-0B41-C741-8684-AA63F53C1470}" type="slidenum">
              <a:rPr lang="en-US" smtClean="0"/>
              <a:t>‹#›</a:t>
            </a:fld>
            <a:endParaRPr lang="en-US"/>
          </a:p>
        </p:txBody>
      </p:sp>
    </p:spTree>
    <p:extLst>
      <p:ext uri="{BB962C8B-B14F-4D97-AF65-F5344CB8AC3E}">
        <p14:creationId xmlns:p14="http://schemas.microsoft.com/office/powerpoint/2010/main" val="3570332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3C43522-7264-2C40-B7B2-FAAB593F4E06}" type="datetimeFigureOut">
              <a:rPr lang="en-US" smtClean="0"/>
              <a:t>4/27/20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78259C-0B41-C741-8684-AA63F53C1470}" type="slidenum">
              <a:rPr lang="en-US" smtClean="0"/>
              <a:t>‹#›</a:t>
            </a:fld>
            <a:endParaRPr lang="en-US"/>
          </a:p>
        </p:txBody>
      </p:sp>
    </p:spTree>
    <p:extLst>
      <p:ext uri="{BB962C8B-B14F-4D97-AF65-F5344CB8AC3E}">
        <p14:creationId xmlns:p14="http://schemas.microsoft.com/office/powerpoint/2010/main" val="1911419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3C43522-7264-2C40-B7B2-FAAB593F4E06}" type="datetimeFigureOut">
              <a:rPr lang="en-US" smtClean="0"/>
              <a:t>4/27/20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78259C-0B41-C741-8684-AA63F53C1470}" type="slidenum">
              <a:rPr lang="en-US" smtClean="0"/>
              <a:t>‹#›</a:t>
            </a:fld>
            <a:endParaRPr lang="en-US"/>
          </a:p>
        </p:txBody>
      </p:sp>
    </p:spTree>
    <p:extLst>
      <p:ext uri="{BB962C8B-B14F-4D97-AF65-F5344CB8AC3E}">
        <p14:creationId xmlns:p14="http://schemas.microsoft.com/office/powerpoint/2010/main" val="904116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alpha val="46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C43522-7264-2C40-B7B2-FAAB593F4E06}" type="datetimeFigureOut">
              <a:rPr lang="en-US" smtClean="0"/>
              <a:t>4/27/20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78259C-0B41-C741-8684-AA63F53C1470}" type="slidenum">
              <a:rPr lang="en-US" smtClean="0"/>
              <a:t>‹#›</a:t>
            </a:fld>
            <a:endParaRPr lang="en-US"/>
          </a:p>
        </p:txBody>
      </p:sp>
    </p:spTree>
    <p:extLst>
      <p:ext uri="{BB962C8B-B14F-4D97-AF65-F5344CB8AC3E}">
        <p14:creationId xmlns:p14="http://schemas.microsoft.com/office/powerpoint/2010/main" val="2555116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theguardian.com/sustainable-business/sustainable-fashion-blog/2014/oct/01/cotton-production-linked-to-images-of-the-dried-up-aral-sea-basin#maincontent"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theguardian.com/sustainable-business/sustainable-fashion-blog/2014/oct/01/cotton-production-linked-to-images-of-the-dried-up-aral-sea-basin#maincontent"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theguardian.com/sustainable-business/sustainable-fashion-blog/2014/oct/01/cotton-production-linked-to-images-of-the-dried-up-aral-sea-basin#maincontent"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64D5653C-38A4-CA4C-A5F4-AFB422C53382}"/>
              </a:ext>
            </a:extLst>
          </p:cNvPr>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sz="4800" dirty="0"/>
              <a:t>Lesson 3</a:t>
            </a:r>
          </a:p>
        </p:txBody>
      </p:sp>
      <p:sp>
        <p:nvSpPr>
          <p:cNvPr id="6" name="Title 3">
            <a:extLst>
              <a:ext uri="{FF2B5EF4-FFF2-40B4-BE49-F238E27FC236}">
                <a16:creationId xmlns:a16="http://schemas.microsoft.com/office/drawing/2014/main" id="{BE57623D-5470-B744-81B9-00EE825DA06E}"/>
              </a:ext>
            </a:extLst>
          </p:cNvPr>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r>
              <a:rPr lang="en-US" b="1" dirty="0"/>
              <a:t>Fashion’s Dirty Secrets</a:t>
            </a:r>
          </a:p>
        </p:txBody>
      </p:sp>
    </p:spTree>
    <p:extLst>
      <p:ext uri="{BB962C8B-B14F-4D97-AF65-F5344CB8AC3E}">
        <p14:creationId xmlns:p14="http://schemas.microsoft.com/office/powerpoint/2010/main" val="2728187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09636"/>
            <a:ext cx="8229600" cy="1008001"/>
          </a:xfrm>
        </p:spPr>
        <p:style>
          <a:lnRef idx="1">
            <a:schemeClr val="accent6"/>
          </a:lnRef>
          <a:fillRef idx="2">
            <a:schemeClr val="accent6"/>
          </a:fillRef>
          <a:effectRef idx="1">
            <a:schemeClr val="accent6"/>
          </a:effectRef>
          <a:fontRef idx="minor">
            <a:schemeClr val="dk1"/>
          </a:fontRef>
        </p:style>
        <p:txBody>
          <a:bodyPr/>
          <a:lstStyle/>
          <a:p>
            <a:r>
              <a:rPr lang="en-US" b="1" dirty="0"/>
              <a:t>Fashion’s Dirty Secrets</a:t>
            </a:r>
          </a:p>
        </p:txBody>
      </p:sp>
      <p:sp>
        <p:nvSpPr>
          <p:cNvPr id="11" name="Date Placeholder 10"/>
          <p:cNvSpPr>
            <a:spLocks noGrp="1"/>
          </p:cNvSpPr>
          <p:nvPr>
            <p:ph type="dt" sz="half" idx="10"/>
          </p:nvPr>
        </p:nvSpPr>
        <p:spPr>
          <a:xfrm>
            <a:off x="5974495" y="0"/>
            <a:ext cx="2712305" cy="365125"/>
          </a:xfrm>
        </p:spPr>
        <p:txBody>
          <a:bodyPr/>
          <a:lstStyle/>
          <a:p>
            <a:pPr algn="r"/>
            <a:fld id="{73D8E49A-AA3A-C040-AC86-4941E7FE5D33}" type="datetime2">
              <a:rPr lang="en-GB" smtClean="0"/>
              <a:pPr algn="r"/>
              <a:t>Monday, 27 April 2020</a:t>
            </a:fld>
            <a:endParaRPr lang="en-US" dirty="0"/>
          </a:p>
        </p:txBody>
      </p:sp>
      <p:sp>
        <p:nvSpPr>
          <p:cNvPr id="16" name="TextBox 15"/>
          <p:cNvSpPr txBox="1"/>
          <p:nvPr/>
        </p:nvSpPr>
        <p:spPr>
          <a:xfrm>
            <a:off x="457200" y="64725"/>
            <a:ext cx="1544012" cy="276999"/>
          </a:xfrm>
          <a:prstGeom prst="rect">
            <a:avLst/>
          </a:prstGeom>
          <a:noFill/>
        </p:spPr>
        <p:txBody>
          <a:bodyPr wrap="none" rtlCol="0">
            <a:spAutoFit/>
          </a:bodyPr>
          <a:lstStyle/>
          <a:p>
            <a:r>
              <a:rPr lang="en-US" sz="1200" dirty="0">
                <a:solidFill>
                  <a:schemeClr val="tx1">
                    <a:lumMod val="50000"/>
                    <a:lumOff val="50000"/>
                  </a:schemeClr>
                </a:solidFill>
              </a:rPr>
              <a:t>Secondary geography</a:t>
            </a:r>
          </a:p>
        </p:txBody>
      </p:sp>
      <p:sp>
        <p:nvSpPr>
          <p:cNvPr id="2" name="TextBox 1"/>
          <p:cNvSpPr txBox="1"/>
          <p:nvPr/>
        </p:nvSpPr>
        <p:spPr>
          <a:xfrm>
            <a:off x="457200" y="1596274"/>
            <a:ext cx="8229600" cy="4278094"/>
          </a:xfrm>
          <a:prstGeom prst="rect">
            <a:avLst/>
          </a:prstGeom>
          <a:noFill/>
        </p:spPr>
        <p:txBody>
          <a:bodyPr wrap="square" rtlCol="0">
            <a:spAutoFit/>
          </a:bodyPr>
          <a:lstStyle/>
          <a:p>
            <a:pPr algn="ctr"/>
            <a:r>
              <a:rPr lang="en-US" sz="2000" b="1" u="sng" dirty="0"/>
              <a:t>Fast Fashion Stakeholders</a:t>
            </a:r>
          </a:p>
          <a:p>
            <a:pPr algn="ctr"/>
            <a:r>
              <a:rPr lang="en-US" sz="1600" dirty="0"/>
              <a:t>Read the article: Stacey Dooley investigates and this article </a:t>
            </a:r>
            <a:r>
              <a:rPr lang="en-GB" sz="1600" dirty="0">
                <a:hlinkClick r:id="rId2"/>
              </a:rPr>
              <a:t>https://www.theguardian.com/sustainable-business/sustainable-fashion-blog/2014/oct/01/cotton-production-linked-to-images-of-the-dried-up-aral-sea-basin#maincontent</a:t>
            </a:r>
            <a:endParaRPr lang="en-GB" sz="1600" dirty="0"/>
          </a:p>
          <a:p>
            <a:pPr algn="ctr"/>
            <a:r>
              <a:rPr lang="en-GB" sz="1600" dirty="0"/>
              <a:t>Using the information above and your video notes for each of the groups below write a paragraph outlining their possible view of the fashion industry – are they in favour of it or against it? Why? Can you give reasons?</a:t>
            </a:r>
            <a:endParaRPr lang="en-US" sz="1600" dirty="0"/>
          </a:p>
          <a:p>
            <a:pPr marL="342900" indent="-342900">
              <a:buFont typeface="Wingdings" charset="2"/>
              <a:buChar char="Ø"/>
            </a:pPr>
            <a:r>
              <a:rPr lang="en-US" sz="2000" dirty="0"/>
              <a:t>Western clothing brands (e.g. Primark, H&amp;M, ASOS</a:t>
            </a:r>
            <a:r>
              <a:rPr lang="is-IS" sz="2000" dirty="0"/>
              <a:t>…)</a:t>
            </a:r>
            <a:endParaRPr lang="en-US" sz="2000" dirty="0"/>
          </a:p>
          <a:p>
            <a:pPr marL="342900" indent="-342900">
              <a:buFont typeface="Wingdings" charset="2"/>
              <a:buChar char="Ø"/>
            </a:pPr>
            <a:r>
              <a:rPr lang="en-US" sz="2000" dirty="0"/>
              <a:t>Local people in </a:t>
            </a:r>
            <a:r>
              <a:rPr lang="en-US" sz="2000" dirty="0" err="1"/>
              <a:t>Kazakstan</a:t>
            </a:r>
            <a:endParaRPr lang="en-US" sz="2000" dirty="0"/>
          </a:p>
          <a:p>
            <a:pPr marL="342900" indent="-342900">
              <a:buFont typeface="Wingdings" charset="2"/>
              <a:buChar char="Ø"/>
            </a:pPr>
            <a:r>
              <a:rPr lang="en-US" sz="2000" dirty="0"/>
              <a:t>Environmentalists </a:t>
            </a:r>
          </a:p>
          <a:p>
            <a:pPr marL="342900" indent="-342900">
              <a:buFont typeface="Wingdings" charset="2"/>
              <a:buChar char="Ø"/>
            </a:pPr>
            <a:r>
              <a:rPr lang="en-US" sz="2000" dirty="0"/>
              <a:t>Fishermen in Uzbekistan</a:t>
            </a:r>
          </a:p>
          <a:p>
            <a:pPr marL="342900" indent="-342900">
              <a:buFont typeface="Wingdings" charset="2"/>
              <a:buChar char="Ø"/>
            </a:pPr>
            <a:r>
              <a:rPr lang="en-US" sz="2000" dirty="0"/>
              <a:t>Governments of </a:t>
            </a:r>
            <a:r>
              <a:rPr lang="en-US" sz="2000" dirty="0" err="1"/>
              <a:t>Kazakstan</a:t>
            </a:r>
            <a:r>
              <a:rPr lang="en-US" sz="2000" dirty="0"/>
              <a:t> and Uzbekistan </a:t>
            </a:r>
          </a:p>
          <a:p>
            <a:pPr marL="342900" indent="-342900">
              <a:buFont typeface="Wingdings" charset="2"/>
              <a:buChar char="Ø"/>
            </a:pPr>
            <a:r>
              <a:rPr lang="en-US" sz="2000" dirty="0"/>
              <a:t>Fashion consumers</a:t>
            </a:r>
          </a:p>
          <a:p>
            <a:endParaRPr lang="en-US" sz="2000" dirty="0"/>
          </a:p>
        </p:txBody>
      </p:sp>
      <p:pic>
        <p:nvPicPr>
          <p:cNvPr id="5" name="Picture 4">
            <a:extLst>
              <a:ext uri="{FF2B5EF4-FFF2-40B4-BE49-F238E27FC236}">
                <a16:creationId xmlns:a16="http://schemas.microsoft.com/office/drawing/2014/main" id="{4BC8F328-942B-9848-B85D-D4793B999ADB}"/>
              </a:ext>
            </a:extLst>
          </p:cNvPr>
          <p:cNvPicPr>
            <a:picLocks noChangeAspect="1"/>
          </p:cNvPicPr>
          <p:nvPr/>
        </p:nvPicPr>
        <p:blipFill>
          <a:blip r:embed="rId3"/>
          <a:stretch>
            <a:fillRect/>
          </a:stretch>
        </p:blipFill>
        <p:spPr>
          <a:xfrm>
            <a:off x="7122016" y="5704749"/>
            <a:ext cx="2021983" cy="1153251"/>
          </a:xfrm>
          <a:prstGeom prst="rect">
            <a:avLst/>
          </a:prstGeom>
        </p:spPr>
      </p:pic>
      <p:pic>
        <p:nvPicPr>
          <p:cNvPr id="7" name="Picture 6">
            <a:extLst>
              <a:ext uri="{FF2B5EF4-FFF2-40B4-BE49-F238E27FC236}">
                <a16:creationId xmlns:a16="http://schemas.microsoft.com/office/drawing/2014/main" id="{C12B822B-8C1B-5049-8E7A-B61CB19FEC0A}"/>
              </a:ext>
            </a:extLst>
          </p:cNvPr>
          <p:cNvPicPr>
            <a:picLocks noChangeAspect="1"/>
          </p:cNvPicPr>
          <p:nvPr/>
        </p:nvPicPr>
        <p:blipFill>
          <a:blip r:embed="rId4"/>
          <a:stretch>
            <a:fillRect/>
          </a:stretch>
        </p:blipFill>
        <p:spPr>
          <a:xfrm>
            <a:off x="0" y="5708083"/>
            <a:ext cx="2001212" cy="1149917"/>
          </a:xfrm>
          <a:prstGeom prst="rect">
            <a:avLst/>
          </a:prstGeom>
        </p:spPr>
      </p:pic>
      <p:pic>
        <p:nvPicPr>
          <p:cNvPr id="9" name="Picture 8">
            <a:extLst>
              <a:ext uri="{FF2B5EF4-FFF2-40B4-BE49-F238E27FC236}">
                <a16:creationId xmlns:a16="http://schemas.microsoft.com/office/drawing/2014/main" id="{BD267CB8-AC4F-B741-99C3-20F2605919CD}"/>
              </a:ext>
            </a:extLst>
          </p:cNvPr>
          <p:cNvPicPr>
            <a:picLocks noChangeAspect="1"/>
          </p:cNvPicPr>
          <p:nvPr/>
        </p:nvPicPr>
        <p:blipFill>
          <a:blip r:embed="rId5"/>
          <a:stretch>
            <a:fillRect/>
          </a:stretch>
        </p:blipFill>
        <p:spPr>
          <a:xfrm>
            <a:off x="3669047" y="5704749"/>
            <a:ext cx="1740079" cy="1151523"/>
          </a:xfrm>
          <a:prstGeom prst="rect">
            <a:avLst/>
          </a:prstGeom>
        </p:spPr>
      </p:pic>
    </p:spTree>
    <p:extLst>
      <p:ext uri="{BB962C8B-B14F-4D97-AF65-F5344CB8AC3E}">
        <p14:creationId xmlns:p14="http://schemas.microsoft.com/office/powerpoint/2010/main" val="3171089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alpha val="46000"/>
          </a:schemeClr>
        </a:solidFill>
        <a:effectLst/>
      </p:bgPr>
    </p:bg>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90DFA213-608E-0B49-9804-CE9B68B205AB}"/>
              </a:ext>
            </a:extLst>
          </p:cNvPr>
          <p:cNvGraphicFramePr>
            <a:graphicFrameLocks noGrp="1"/>
          </p:cNvGraphicFramePr>
          <p:nvPr>
            <p:ph idx="1"/>
            <p:extLst>
              <p:ext uri="{D42A27DB-BD31-4B8C-83A1-F6EECF244321}">
                <p14:modId xmlns:p14="http://schemas.microsoft.com/office/powerpoint/2010/main" val="3200836221"/>
              </p:ext>
            </p:extLst>
          </p:nvPr>
        </p:nvGraphicFramePr>
        <p:xfrm>
          <a:off x="154546" y="2269902"/>
          <a:ext cx="8822029" cy="4452868"/>
        </p:xfrm>
        <a:graphic>
          <a:graphicData uri="http://schemas.openxmlformats.org/drawingml/2006/table">
            <a:tbl>
              <a:tblPr firstRow="1" bandRow="1">
                <a:tableStyleId>{5C22544A-7EE6-4342-B048-85BDC9FD1C3A}</a:tableStyleId>
              </a:tblPr>
              <a:tblGrid>
                <a:gridCol w="1571223">
                  <a:extLst>
                    <a:ext uri="{9D8B030D-6E8A-4147-A177-3AD203B41FA5}">
                      <a16:colId xmlns:a16="http://schemas.microsoft.com/office/drawing/2014/main" val="1877250072"/>
                    </a:ext>
                  </a:extLst>
                </a:gridCol>
                <a:gridCol w="7250806">
                  <a:extLst>
                    <a:ext uri="{9D8B030D-6E8A-4147-A177-3AD203B41FA5}">
                      <a16:colId xmlns:a16="http://schemas.microsoft.com/office/drawing/2014/main" val="1654777963"/>
                    </a:ext>
                  </a:extLst>
                </a:gridCol>
              </a:tblGrid>
              <a:tr h="392110">
                <a:tc>
                  <a:txBody>
                    <a:bodyPr/>
                    <a:lstStyle/>
                    <a:p>
                      <a:r>
                        <a:rPr lang="en-US" sz="1400" dirty="0">
                          <a:solidFill>
                            <a:schemeClr val="tx1"/>
                          </a:solidFill>
                        </a:rPr>
                        <a:t>Stakeholder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rPr>
                        <a:t>View of fashion industry with explanation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456505"/>
                  </a:ext>
                </a:extLst>
              </a:tr>
              <a:tr h="676793">
                <a:tc>
                  <a:txBody>
                    <a:bodyPr/>
                    <a:lstStyle/>
                    <a:p>
                      <a:r>
                        <a:rPr lang="en-US" sz="1400" dirty="0">
                          <a:solidFill>
                            <a:schemeClr val="tx1"/>
                          </a:solidFill>
                        </a:rPr>
                        <a:t>Western Clothing Brands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69147541"/>
                  </a:ext>
                </a:extLst>
              </a:tr>
              <a:tr h="676793">
                <a:tc>
                  <a:txBody>
                    <a:bodyPr/>
                    <a:lstStyle/>
                    <a:p>
                      <a:r>
                        <a:rPr lang="en-US" sz="1400" dirty="0">
                          <a:solidFill>
                            <a:schemeClr val="tx1"/>
                          </a:solidFill>
                        </a:rPr>
                        <a:t>Fashion consumers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1146079"/>
                  </a:ext>
                </a:extLst>
              </a:tr>
              <a:tr h="676793">
                <a:tc>
                  <a:txBody>
                    <a:bodyPr/>
                    <a:lstStyle/>
                    <a:p>
                      <a:r>
                        <a:rPr lang="en-US" sz="1400" dirty="0">
                          <a:solidFill>
                            <a:schemeClr val="tx1"/>
                          </a:solidFill>
                        </a:rPr>
                        <a:t>Fishermen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3158665"/>
                  </a:ext>
                </a:extLst>
              </a:tr>
              <a:tr h="676793">
                <a:tc>
                  <a:txBody>
                    <a:bodyPr/>
                    <a:lstStyle/>
                    <a:p>
                      <a:r>
                        <a:rPr lang="en-US" sz="1400" dirty="0">
                          <a:solidFill>
                            <a:schemeClr val="tx1"/>
                          </a:solidFill>
                        </a:rPr>
                        <a:t>Locals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4017857"/>
                  </a:ext>
                </a:extLst>
              </a:tr>
              <a:tr h="676793">
                <a:tc>
                  <a:txBody>
                    <a:bodyPr/>
                    <a:lstStyle/>
                    <a:p>
                      <a:r>
                        <a:rPr lang="en-US" sz="1400" dirty="0">
                          <a:solidFill>
                            <a:schemeClr val="tx1"/>
                          </a:solidFill>
                        </a:rPr>
                        <a:t>Environmentalists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09814890"/>
                  </a:ext>
                </a:extLst>
              </a:tr>
              <a:tr h="676793">
                <a:tc>
                  <a:txBody>
                    <a:bodyPr/>
                    <a:lstStyle/>
                    <a:p>
                      <a:r>
                        <a:rPr lang="en-US" sz="1400" dirty="0">
                          <a:solidFill>
                            <a:schemeClr val="tx1"/>
                          </a:solidFill>
                        </a:rPr>
                        <a:t>Government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14410653"/>
                  </a:ext>
                </a:extLst>
              </a:tr>
            </a:tbl>
          </a:graphicData>
        </a:graphic>
      </p:graphicFrame>
      <p:sp>
        <p:nvSpPr>
          <p:cNvPr id="6" name="Rectangle 5">
            <a:extLst>
              <a:ext uri="{FF2B5EF4-FFF2-40B4-BE49-F238E27FC236}">
                <a16:creationId xmlns:a16="http://schemas.microsoft.com/office/drawing/2014/main" id="{5F45DC26-B42D-8B4E-B235-60FA3EC7C7BC}"/>
              </a:ext>
            </a:extLst>
          </p:cNvPr>
          <p:cNvSpPr/>
          <p:nvPr/>
        </p:nvSpPr>
        <p:spPr>
          <a:xfrm>
            <a:off x="154545" y="362164"/>
            <a:ext cx="8822029" cy="1692771"/>
          </a:xfrm>
          <a:prstGeom prst="rect">
            <a:avLst/>
          </a:prstGeom>
        </p:spPr>
        <p:txBody>
          <a:bodyPr wrap="square">
            <a:spAutoFit/>
          </a:bodyPr>
          <a:lstStyle/>
          <a:p>
            <a:pPr algn="ctr"/>
            <a:r>
              <a:rPr lang="en-US" b="1" u="sng" dirty="0"/>
              <a:t>Fast Fashion Stakeholders</a:t>
            </a:r>
          </a:p>
          <a:p>
            <a:pPr algn="ctr"/>
            <a:r>
              <a:rPr lang="en-US" sz="1200" b="1" dirty="0"/>
              <a:t>Print out and stick into your book</a:t>
            </a:r>
          </a:p>
          <a:p>
            <a:pPr algn="ctr"/>
            <a:endParaRPr lang="en-US" b="1" u="sng" dirty="0"/>
          </a:p>
          <a:p>
            <a:pPr algn="ctr"/>
            <a:endParaRPr lang="en-US" sz="1400" dirty="0"/>
          </a:p>
          <a:p>
            <a:pPr algn="ctr"/>
            <a:r>
              <a:rPr lang="en-US" sz="1400" dirty="0"/>
              <a:t>Read the article: Stacey Dooley investigates and this article </a:t>
            </a:r>
            <a:r>
              <a:rPr lang="en-GB" sz="1400" dirty="0">
                <a:hlinkClick r:id="rId2"/>
              </a:rPr>
              <a:t>https://www.theguardian.com/sustainable-business/sustainable-fashion-blog/2014/oct/01/cotton-production-linked-to-images-of-the-dried-up-aral-sea-basin#maincontent</a:t>
            </a:r>
            <a:endParaRPr lang="en-GB" sz="1400" dirty="0"/>
          </a:p>
        </p:txBody>
      </p:sp>
      <p:pic>
        <p:nvPicPr>
          <p:cNvPr id="7" name="Picture 6">
            <a:extLst>
              <a:ext uri="{FF2B5EF4-FFF2-40B4-BE49-F238E27FC236}">
                <a16:creationId xmlns:a16="http://schemas.microsoft.com/office/drawing/2014/main" id="{5D7B7968-41EF-2244-95A8-6C19101014FE}"/>
              </a:ext>
            </a:extLst>
          </p:cNvPr>
          <p:cNvPicPr>
            <a:picLocks noChangeAspect="1"/>
          </p:cNvPicPr>
          <p:nvPr/>
        </p:nvPicPr>
        <p:blipFill>
          <a:blip r:embed="rId3"/>
          <a:stretch>
            <a:fillRect/>
          </a:stretch>
        </p:blipFill>
        <p:spPr>
          <a:xfrm>
            <a:off x="6954591" y="116754"/>
            <a:ext cx="2021983" cy="1153251"/>
          </a:xfrm>
          <a:prstGeom prst="rect">
            <a:avLst/>
          </a:prstGeom>
        </p:spPr>
      </p:pic>
      <p:pic>
        <p:nvPicPr>
          <p:cNvPr id="8" name="Picture 7">
            <a:extLst>
              <a:ext uri="{FF2B5EF4-FFF2-40B4-BE49-F238E27FC236}">
                <a16:creationId xmlns:a16="http://schemas.microsoft.com/office/drawing/2014/main" id="{0DC1653B-234D-3A47-94F6-F3ABDAA73F01}"/>
              </a:ext>
            </a:extLst>
          </p:cNvPr>
          <p:cNvPicPr>
            <a:picLocks noChangeAspect="1"/>
          </p:cNvPicPr>
          <p:nvPr/>
        </p:nvPicPr>
        <p:blipFill>
          <a:blip r:embed="rId4"/>
          <a:stretch>
            <a:fillRect/>
          </a:stretch>
        </p:blipFill>
        <p:spPr>
          <a:xfrm>
            <a:off x="154545" y="120088"/>
            <a:ext cx="2001212" cy="1149917"/>
          </a:xfrm>
          <a:prstGeom prst="rect">
            <a:avLst/>
          </a:prstGeom>
        </p:spPr>
      </p:pic>
    </p:spTree>
    <p:extLst>
      <p:ext uri="{BB962C8B-B14F-4D97-AF65-F5344CB8AC3E}">
        <p14:creationId xmlns:p14="http://schemas.microsoft.com/office/powerpoint/2010/main" val="1780330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90DFA213-608E-0B49-9804-CE9B68B205AB}"/>
              </a:ext>
            </a:extLst>
          </p:cNvPr>
          <p:cNvGraphicFramePr>
            <a:graphicFrameLocks noGrp="1"/>
          </p:cNvGraphicFramePr>
          <p:nvPr>
            <p:ph idx="1"/>
            <p:extLst>
              <p:ext uri="{D42A27DB-BD31-4B8C-83A1-F6EECF244321}">
                <p14:modId xmlns:p14="http://schemas.microsoft.com/office/powerpoint/2010/main" val="1500902138"/>
              </p:ext>
            </p:extLst>
          </p:nvPr>
        </p:nvGraphicFramePr>
        <p:xfrm>
          <a:off x="154545" y="2054935"/>
          <a:ext cx="8822029" cy="4781230"/>
        </p:xfrm>
        <a:graphic>
          <a:graphicData uri="http://schemas.openxmlformats.org/drawingml/2006/table">
            <a:tbl>
              <a:tblPr firstRow="1" bandRow="1">
                <a:tableStyleId>{5C22544A-7EE6-4342-B048-85BDC9FD1C3A}</a:tableStyleId>
              </a:tblPr>
              <a:tblGrid>
                <a:gridCol w="1571223">
                  <a:extLst>
                    <a:ext uri="{9D8B030D-6E8A-4147-A177-3AD203B41FA5}">
                      <a16:colId xmlns:a16="http://schemas.microsoft.com/office/drawing/2014/main" val="1877250072"/>
                    </a:ext>
                  </a:extLst>
                </a:gridCol>
                <a:gridCol w="7250806">
                  <a:extLst>
                    <a:ext uri="{9D8B030D-6E8A-4147-A177-3AD203B41FA5}">
                      <a16:colId xmlns:a16="http://schemas.microsoft.com/office/drawing/2014/main" val="1654777963"/>
                    </a:ext>
                  </a:extLst>
                </a:gridCol>
              </a:tblGrid>
              <a:tr h="392110">
                <a:tc>
                  <a:txBody>
                    <a:bodyPr/>
                    <a:lstStyle/>
                    <a:p>
                      <a:r>
                        <a:rPr lang="en-US" sz="1400" dirty="0">
                          <a:solidFill>
                            <a:schemeClr val="tx1"/>
                          </a:solidFill>
                        </a:rPr>
                        <a:t>Stakeholder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rPr>
                        <a:t>View of fashion industry with explanation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456505"/>
                  </a:ext>
                </a:extLst>
              </a:tr>
              <a:tr h="676793">
                <a:tc>
                  <a:txBody>
                    <a:bodyPr/>
                    <a:lstStyle/>
                    <a:p>
                      <a:r>
                        <a:rPr lang="en-US" sz="1400" dirty="0">
                          <a:solidFill>
                            <a:schemeClr val="tx1"/>
                          </a:solidFill>
                        </a:rPr>
                        <a:t>Western Clothing Brands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rPr>
                        <a:t>Globalization and the division of </a:t>
                      </a:r>
                      <a:r>
                        <a:rPr lang="en-US" sz="1400" dirty="0" err="1">
                          <a:solidFill>
                            <a:schemeClr val="tx1"/>
                          </a:solidFill>
                        </a:rPr>
                        <a:t>labour</a:t>
                      </a:r>
                      <a:r>
                        <a:rPr lang="en-US" sz="1400" dirty="0">
                          <a:solidFill>
                            <a:schemeClr val="tx1"/>
                          </a:solidFill>
                        </a:rPr>
                        <a:t> has allowed western clothing brands to produce clothes at a very low cost which allows them to sell them cheap and in high volumes making billions in profits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69147541"/>
                  </a:ext>
                </a:extLst>
              </a:tr>
              <a:tr h="676793">
                <a:tc>
                  <a:txBody>
                    <a:bodyPr/>
                    <a:lstStyle/>
                    <a:p>
                      <a:r>
                        <a:rPr lang="en-US" sz="1400" dirty="0">
                          <a:solidFill>
                            <a:schemeClr val="tx1"/>
                          </a:solidFill>
                        </a:rPr>
                        <a:t>Fashion consumers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rPr>
                        <a:t>The globalization  of the fashion industry allows clothing brands to produce vast quantities of clothes at very low cost – this means fashion consumers can by a wide range of clothes relatively cheaply – so benefit from the current set 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1146079"/>
                  </a:ext>
                </a:extLst>
              </a:tr>
              <a:tr h="676793">
                <a:tc>
                  <a:txBody>
                    <a:bodyPr/>
                    <a:lstStyle/>
                    <a:p>
                      <a:r>
                        <a:rPr lang="en-US" sz="1400" dirty="0">
                          <a:solidFill>
                            <a:schemeClr val="tx1"/>
                          </a:solidFill>
                        </a:rPr>
                        <a:t>Fishermen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rPr>
                        <a:t>Local fisherman in the Aral sea have seen fish stocks depleted over the course of the last 20—30 years as water is extracted for the cotton industry and pollutants are discharged into the lake reducing water quality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3158665"/>
                  </a:ext>
                </a:extLst>
              </a:tr>
              <a:tr h="676793">
                <a:tc>
                  <a:txBody>
                    <a:bodyPr/>
                    <a:lstStyle/>
                    <a:p>
                      <a:r>
                        <a:rPr lang="en-US" sz="1400" dirty="0">
                          <a:solidFill>
                            <a:schemeClr val="tx1"/>
                          </a:solidFill>
                        </a:rPr>
                        <a:t>Locals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rPr>
                        <a:t>Local people benefit from jobs available in the textile industry that involve widespread cotton farming. These jobs bring higher incomes, although the working conditions at times can be challenging. Public services such as schools and hospitals can benefit from investment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4017857"/>
                  </a:ext>
                </a:extLst>
              </a:tr>
              <a:tr h="676793">
                <a:tc>
                  <a:txBody>
                    <a:bodyPr/>
                    <a:lstStyle/>
                    <a:p>
                      <a:r>
                        <a:rPr lang="en-US" sz="1400" dirty="0">
                          <a:solidFill>
                            <a:schemeClr val="tx1"/>
                          </a:solidFill>
                        </a:rPr>
                        <a:t>Environmentalists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rPr>
                        <a:t>Extensive water abstraction and chemical pollution can impact the flora and fauna of the areas around the Aral sea reducing the overall biodiversity. Contamination of soil and water supplies can also impact the health of local people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09814890"/>
                  </a:ext>
                </a:extLst>
              </a:tr>
              <a:tr h="676793">
                <a:tc>
                  <a:txBody>
                    <a:bodyPr/>
                    <a:lstStyle/>
                    <a:p>
                      <a:r>
                        <a:rPr lang="en-US" sz="1400" dirty="0">
                          <a:solidFill>
                            <a:schemeClr val="tx1"/>
                          </a:solidFill>
                        </a:rPr>
                        <a:t>Government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rPr>
                        <a:t>Direct investment by western clothing brands can bring foreign exchange into the economy and taxes paid by the companies can provide an income for the governments to spend on public services (although money can be lost to corruption) – Can lead to economic growth and jobs.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14410653"/>
                  </a:ext>
                </a:extLst>
              </a:tr>
            </a:tbl>
          </a:graphicData>
        </a:graphic>
      </p:graphicFrame>
      <p:sp>
        <p:nvSpPr>
          <p:cNvPr id="6" name="Rectangle 5">
            <a:extLst>
              <a:ext uri="{FF2B5EF4-FFF2-40B4-BE49-F238E27FC236}">
                <a16:creationId xmlns:a16="http://schemas.microsoft.com/office/drawing/2014/main" id="{5F45DC26-B42D-8B4E-B235-60FA3EC7C7BC}"/>
              </a:ext>
            </a:extLst>
          </p:cNvPr>
          <p:cNvSpPr/>
          <p:nvPr/>
        </p:nvSpPr>
        <p:spPr>
          <a:xfrm>
            <a:off x="154545" y="362164"/>
            <a:ext cx="8822029" cy="1692771"/>
          </a:xfrm>
          <a:prstGeom prst="rect">
            <a:avLst/>
          </a:prstGeom>
        </p:spPr>
        <p:txBody>
          <a:bodyPr wrap="square">
            <a:spAutoFit/>
          </a:bodyPr>
          <a:lstStyle/>
          <a:p>
            <a:pPr algn="ctr"/>
            <a:r>
              <a:rPr lang="en-US" b="1" u="sng" dirty="0"/>
              <a:t>Fast Fashion Stakeholders</a:t>
            </a:r>
          </a:p>
          <a:p>
            <a:pPr algn="ctr"/>
            <a:r>
              <a:rPr lang="en-US" sz="1200" b="1" dirty="0"/>
              <a:t>Print out and stick into your book</a:t>
            </a:r>
          </a:p>
          <a:p>
            <a:pPr algn="ctr"/>
            <a:endParaRPr lang="en-US" b="1" u="sng" dirty="0"/>
          </a:p>
          <a:p>
            <a:pPr algn="ctr"/>
            <a:endParaRPr lang="en-US" sz="1400" dirty="0"/>
          </a:p>
          <a:p>
            <a:pPr algn="ctr"/>
            <a:r>
              <a:rPr lang="en-US" sz="1400" dirty="0"/>
              <a:t>Read the article: Stacey Dooley investigates and this article </a:t>
            </a:r>
            <a:r>
              <a:rPr lang="en-GB" sz="1400" dirty="0">
                <a:hlinkClick r:id="rId2"/>
              </a:rPr>
              <a:t>https://www.theguardian.com/sustainable-business/sustainable-fashion-blog/2014/oct/01/cotton-production-linked-to-images-of-the-dried-up-aral-sea-basin#maincontent</a:t>
            </a:r>
            <a:endParaRPr lang="en-GB" sz="1400" dirty="0"/>
          </a:p>
        </p:txBody>
      </p:sp>
      <p:pic>
        <p:nvPicPr>
          <p:cNvPr id="7" name="Picture 6">
            <a:extLst>
              <a:ext uri="{FF2B5EF4-FFF2-40B4-BE49-F238E27FC236}">
                <a16:creationId xmlns:a16="http://schemas.microsoft.com/office/drawing/2014/main" id="{5D7B7968-41EF-2244-95A8-6C19101014FE}"/>
              </a:ext>
            </a:extLst>
          </p:cNvPr>
          <p:cNvPicPr>
            <a:picLocks noChangeAspect="1"/>
          </p:cNvPicPr>
          <p:nvPr/>
        </p:nvPicPr>
        <p:blipFill>
          <a:blip r:embed="rId3"/>
          <a:stretch>
            <a:fillRect/>
          </a:stretch>
        </p:blipFill>
        <p:spPr>
          <a:xfrm>
            <a:off x="6954591" y="116754"/>
            <a:ext cx="2021983" cy="1153251"/>
          </a:xfrm>
          <a:prstGeom prst="rect">
            <a:avLst/>
          </a:prstGeom>
        </p:spPr>
      </p:pic>
      <p:pic>
        <p:nvPicPr>
          <p:cNvPr id="8" name="Picture 7">
            <a:extLst>
              <a:ext uri="{FF2B5EF4-FFF2-40B4-BE49-F238E27FC236}">
                <a16:creationId xmlns:a16="http://schemas.microsoft.com/office/drawing/2014/main" id="{0DC1653B-234D-3A47-94F6-F3ABDAA73F01}"/>
              </a:ext>
            </a:extLst>
          </p:cNvPr>
          <p:cNvPicPr>
            <a:picLocks noChangeAspect="1"/>
          </p:cNvPicPr>
          <p:nvPr/>
        </p:nvPicPr>
        <p:blipFill>
          <a:blip r:embed="rId4"/>
          <a:stretch>
            <a:fillRect/>
          </a:stretch>
        </p:blipFill>
        <p:spPr>
          <a:xfrm>
            <a:off x="154545" y="120088"/>
            <a:ext cx="2001212" cy="1149917"/>
          </a:xfrm>
          <a:prstGeom prst="rect">
            <a:avLst/>
          </a:prstGeom>
        </p:spPr>
      </p:pic>
    </p:spTree>
    <p:extLst>
      <p:ext uri="{BB962C8B-B14F-4D97-AF65-F5344CB8AC3E}">
        <p14:creationId xmlns:p14="http://schemas.microsoft.com/office/powerpoint/2010/main" val="859634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09636"/>
            <a:ext cx="8229600" cy="1008001"/>
          </a:xfrm>
        </p:spPr>
        <p:style>
          <a:lnRef idx="1">
            <a:schemeClr val="accent6"/>
          </a:lnRef>
          <a:fillRef idx="2">
            <a:schemeClr val="accent6"/>
          </a:fillRef>
          <a:effectRef idx="1">
            <a:schemeClr val="accent6"/>
          </a:effectRef>
          <a:fontRef idx="minor">
            <a:schemeClr val="dk1"/>
          </a:fontRef>
        </p:style>
        <p:txBody>
          <a:bodyPr/>
          <a:lstStyle/>
          <a:p>
            <a:r>
              <a:rPr lang="en-US" b="1" dirty="0"/>
              <a:t>Fashion’s Dirty Secrets</a:t>
            </a:r>
          </a:p>
        </p:txBody>
      </p:sp>
      <p:sp>
        <p:nvSpPr>
          <p:cNvPr id="11" name="Date Placeholder 10"/>
          <p:cNvSpPr>
            <a:spLocks noGrp="1"/>
          </p:cNvSpPr>
          <p:nvPr>
            <p:ph type="dt" sz="half" idx="10"/>
          </p:nvPr>
        </p:nvSpPr>
        <p:spPr>
          <a:xfrm>
            <a:off x="5974495" y="0"/>
            <a:ext cx="2712305" cy="365125"/>
          </a:xfrm>
        </p:spPr>
        <p:txBody>
          <a:bodyPr/>
          <a:lstStyle/>
          <a:p>
            <a:pPr algn="r"/>
            <a:fld id="{73D8E49A-AA3A-C040-AC86-4941E7FE5D33}" type="datetime2">
              <a:rPr lang="en-GB" smtClean="0"/>
              <a:pPr algn="r"/>
              <a:t>Monday, 27 April 2020</a:t>
            </a:fld>
            <a:endParaRPr lang="en-US" dirty="0"/>
          </a:p>
        </p:txBody>
      </p:sp>
      <p:sp>
        <p:nvSpPr>
          <p:cNvPr id="16" name="TextBox 15"/>
          <p:cNvSpPr txBox="1"/>
          <p:nvPr/>
        </p:nvSpPr>
        <p:spPr>
          <a:xfrm>
            <a:off x="457200" y="64725"/>
            <a:ext cx="1544012" cy="276999"/>
          </a:xfrm>
          <a:prstGeom prst="rect">
            <a:avLst/>
          </a:prstGeom>
          <a:noFill/>
        </p:spPr>
        <p:txBody>
          <a:bodyPr wrap="none" rtlCol="0">
            <a:spAutoFit/>
          </a:bodyPr>
          <a:lstStyle/>
          <a:p>
            <a:r>
              <a:rPr lang="en-US" sz="1200" dirty="0">
                <a:solidFill>
                  <a:schemeClr val="tx1">
                    <a:lumMod val="50000"/>
                    <a:lumOff val="50000"/>
                  </a:schemeClr>
                </a:solidFill>
              </a:rPr>
              <a:t>Secondary geography</a:t>
            </a:r>
          </a:p>
        </p:txBody>
      </p:sp>
      <p:sp>
        <p:nvSpPr>
          <p:cNvPr id="2" name="TextBox 1"/>
          <p:cNvSpPr txBox="1"/>
          <p:nvPr/>
        </p:nvSpPr>
        <p:spPr>
          <a:xfrm>
            <a:off x="457200" y="1596274"/>
            <a:ext cx="8229600" cy="1323439"/>
          </a:xfrm>
          <a:prstGeom prst="rect">
            <a:avLst/>
          </a:prstGeom>
          <a:noFill/>
        </p:spPr>
        <p:txBody>
          <a:bodyPr wrap="square" rtlCol="0">
            <a:spAutoFit/>
          </a:bodyPr>
          <a:lstStyle/>
          <a:p>
            <a:pPr algn="ctr"/>
            <a:r>
              <a:rPr lang="en-US" sz="2000" b="1" u="sng" dirty="0"/>
              <a:t>Prep activity – eco-friendly fashion campaign</a:t>
            </a:r>
          </a:p>
          <a:p>
            <a:pPr algn="ctr"/>
            <a:r>
              <a:rPr lang="en-US" sz="2000" dirty="0"/>
              <a:t>Your task is to come up with a new type of clothing or garment that does not harm the environment! You need to think about its material, how much it will cost, and where it will be made</a:t>
            </a:r>
            <a:r>
              <a:rPr lang="is-IS" sz="2000" dirty="0"/>
              <a:t>…..</a:t>
            </a:r>
            <a:endParaRPr lang="en-US" sz="2000" dirty="0"/>
          </a:p>
        </p:txBody>
      </p:sp>
      <p:pic>
        <p:nvPicPr>
          <p:cNvPr id="5" name="Picture 4"/>
          <p:cNvPicPr>
            <a:picLocks noChangeAspect="1"/>
          </p:cNvPicPr>
          <p:nvPr/>
        </p:nvPicPr>
        <p:blipFill>
          <a:blip r:embed="rId2"/>
          <a:stretch>
            <a:fillRect/>
          </a:stretch>
        </p:blipFill>
        <p:spPr>
          <a:xfrm>
            <a:off x="457200" y="2919713"/>
            <a:ext cx="4191000" cy="1930400"/>
          </a:xfrm>
          <a:prstGeom prst="rect">
            <a:avLst/>
          </a:prstGeom>
        </p:spPr>
      </p:pic>
      <p:pic>
        <p:nvPicPr>
          <p:cNvPr id="13" name="Picture 12"/>
          <p:cNvPicPr>
            <a:picLocks noChangeAspect="1"/>
          </p:cNvPicPr>
          <p:nvPr/>
        </p:nvPicPr>
        <p:blipFill>
          <a:blip r:embed="rId3"/>
          <a:stretch>
            <a:fillRect/>
          </a:stretch>
        </p:blipFill>
        <p:spPr>
          <a:xfrm>
            <a:off x="5362597" y="2909151"/>
            <a:ext cx="3379555" cy="1940961"/>
          </a:xfrm>
          <a:prstGeom prst="rect">
            <a:avLst/>
          </a:prstGeom>
        </p:spPr>
      </p:pic>
      <p:pic>
        <p:nvPicPr>
          <p:cNvPr id="14" name="Picture 13"/>
          <p:cNvPicPr>
            <a:picLocks noChangeAspect="1"/>
          </p:cNvPicPr>
          <p:nvPr/>
        </p:nvPicPr>
        <p:blipFill>
          <a:blip r:embed="rId4"/>
          <a:stretch>
            <a:fillRect/>
          </a:stretch>
        </p:blipFill>
        <p:spPr>
          <a:xfrm>
            <a:off x="2489200" y="4841099"/>
            <a:ext cx="3694466" cy="1739901"/>
          </a:xfrm>
          <a:prstGeom prst="rect">
            <a:avLst/>
          </a:prstGeom>
        </p:spPr>
      </p:pic>
    </p:spTree>
    <p:extLst>
      <p:ext uri="{BB962C8B-B14F-4D97-AF65-F5344CB8AC3E}">
        <p14:creationId xmlns:p14="http://schemas.microsoft.com/office/powerpoint/2010/main" val="1648928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46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457200" y="409637"/>
            <a:ext cx="8229600" cy="418708"/>
          </a:xfrm>
        </p:spPr>
        <p:style>
          <a:lnRef idx="2">
            <a:schemeClr val="dk1"/>
          </a:lnRef>
          <a:fillRef idx="1">
            <a:schemeClr val="lt1"/>
          </a:fillRef>
          <a:effectRef idx="0">
            <a:schemeClr val="dk1"/>
          </a:effectRef>
          <a:fontRef idx="minor">
            <a:schemeClr val="dk1"/>
          </a:fontRef>
        </p:style>
        <p:txBody>
          <a:bodyPr>
            <a:normAutofit fontScale="90000"/>
          </a:bodyPr>
          <a:lstStyle/>
          <a:p>
            <a:r>
              <a:rPr lang="en-US" sz="2400" b="1" dirty="0"/>
              <a:t>Campaign for eco-fashion</a:t>
            </a:r>
          </a:p>
        </p:txBody>
      </p:sp>
      <p:sp>
        <p:nvSpPr>
          <p:cNvPr id="11" name="Date Placeholder 10"/>
          <p:cNvSpPr>
            <a:spLocks noGrp="1"/>
          </p:cNvSpPr>
          <p:nvPr>
            <p:ph type="dt" sz="half" idx="10"/>
          </p:nvPr>
        </p:nvSpPr>
        <p:spPr>
          <a:xfrm>
            <a:off x="5974495" y="0"/>
            <a:ext cx="2712305" cy="365125"/>
          </a:xfrm>
        </p:spPr>
        <p:txBody>
          <a:bodyPr/>
          <a:lstStyle/>
          <a:p>
            <a:pPr algn="r"/>
            <a:fld id="{73D8E49A-AA3A-C040-AC86-4941E7FE5D33}" type="datetime2">
              <a:rPr lang="en-GB" smtClean="0"/>
              <a:pPr algn="r"/>
              <a:t>Monday, 27 April 2020</a:t>
            </a:fld>
            <a:endParaRPr lang="en-US" dirty="0"/>
          </a:p>
        </p:txBody>
      </p:sp>
      <p:sp>
        <p:nvSpPr>
          <p:cNvPr id="16" name="TextBox 15"/>
          <p:cNvSpPr txBox="1"/>
          <p:nvPr/>
        </p:nvSpPr>
        <p:spPr>
          <a:xfrm>
            <a:off x="457200" y="64725"/>
            <a:ext cx="1544012" cy="276999"/>
          </a:xfrm>
          <a:prstGeom prst="rect">
            <a:avLst/>
          </a:prstGeom>
          <a:noFill/>
        </p:spPr>
        <p:txBody>
          <a:bodyPr wrap="none" rtlCol="0">
            <a:spAutoFit/>
          </a:bodyPr>
          <a:lstStyle/>
          <a:p>
            <a:r>
              <a:rPr lang="en-US" sz="1200" dirty="0">
                <a:solidFill>
                  <a:schemeClr val="tx1">
                    <a:lumMod val="50000"/>
                    <a:lumOff val="50000"/>
                  </a:schemeClr>
                </a:solidFill>
              </a:rPr>
              <a:t>Secondary geography</a:t>
            </a:r>
          </a:p>
        </p:txBody>
      </p:sp>
      <p:sp>
        <p:nvSpPr>
          <p:cNvPr id="3" name="TextBox 2"/>
          <p:cNvSpPr txBox="1"/>
          <p:nvPr/>
        </p:nvSpPr>
        <p:spPr>
          <a:xfrm>
            <a:off x="457200" y="1040836"/>
            <a:ext cx="4053620" cy="523220"/>
          </a:xfrm>
          <a:prstGeom prst="rect">
            <a:avLst/>
          </a:prstGeom>
          <a:noFill/>
          <a:ln>
            <a:solidFill>
              <a:srgbClr val="7F7F7F"/>
            </a:solidFill>
          </a:ln>
        </p:spPr>
        <p:txBody>
          <a:bodyPr wrap="square" rtlCol="0">
            <a:spAutoFit/>
          </a:bodyPr>
          <a:lstStyle/>
          <a:p>
            <a:r>
              <a:rPr lang="en-US" sz="1400" dirty="0"/>
              <a:t>Item of clothing:</a:t>
            </a:r>
          </a:p>
          <a:p>
            <a:endParaRPr lang="en-US" sz="1400" dirty="0"/>
          </a:p>
        </p:txBody>
      </p:sp>
      <p:sp>
        <p:nvSpPr>
          <p:cNvPr id="5" name="TextBox 4"/>
          <p:cNvSpPr txBox="1"/>
          <p:nvPr/>
        </p:nvSpPr>
        <p:spPr>
          <a:xfrm>
            <a:off x="457200" y="2209377"/>
            <a:ext cx="4053620" cy="4401204"/>
          </a:xfrm>
          <a:prstGeom prst="rect">
            <a:avLst/>
          </a:prstGeom>
          <a:noFill/>
          <a:ln>
            <a:solidFill>
              <a:srgbClr val="7F7F7F"/>
            </a:solidFill>
          </a:ln>
        </p:spPr>
        <p:txBody>
          <a:bodyPr wrap="square" rtlCol="0">
            <a:spAutoFit/>
          </a:bodyPr>
          <a:lstStyle/>
          <a:p>
            <a:r>
              <a:rPr lang="en-US" sz="1400" dirty="0"/>
              <a:t>Product design (draw a picture):</a:t>
            </a:r>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p:txBody>
      </p:sp>
      <p:sp>
        <p:nvSpPr>
          <p:cNvPr id="6" name="TextBox 5"/>
          <p:cNvSpPr txBox="1"/>
          <p:nvPr/>
        </p:nvSpPr>
        <p:spPr>
          <a:xfrm>
            <a:off x="4775384" y="1040836"/>
            <a:ext cx="3911416" cy="954107"/>
          </a:xfrm>
          <a:prstGeom prst="rect">
            <a:avLst/>
          </a:prstGeom>
          <a:noFill/>
          <a:ln>
            <a:solidFill>
              <a:srgbClr val="7F7F7F"/>
            </a:solidFill>
          </a:ln>
        </p:spPr>
        <p:txBody>
          <a:bodyPr wrap="square" rtlCol="0">
            <a:spAutoFit/>
          </a:bodyPr>
          <a:lstStyle/>
          <a:p>
            <a:r>
              <a:rPr lang="en-US" sz="1400" dirty="0"/>
              <a:t>Brand name and logo:</a:t>
            </a:r>
          </a:p>
          <a:p>
            <a:endParaRPr lang="en-US" sz="1400" dirty="0"/>
          </a:p>
          <a:p>
            <a:endParaRPr lang="en-US" sz="1400" dirty="0"/>
          </a:p>
          <a:p>
            <a:endParaRPr lang="en-US" sz="1400" dirty="0"/>
          </a:p>
        </p:txBody>
      </p:sp>
      <p:sp>
        <p:nvSpPr>
          <p:cNvPr id="14" name="TextBox 13"/>
          <p:cNvSpPr txBox="1"/>
          <p:nvPr/>
        </p:nvSpPr>
        <p:spPr>
          <a:xfrm>
            <a:off x="4775384" y="2076620"/>
            <a:ext cx="3911416" cy="3108544"/>
          </a:xfrm>
          <a:prstGeom prst="rect">
            <a:avLst/>
          </a:prstGeom>
          <a:noFill/>
          <a:ln>
            <a:solidFill>
              <a:srgbClr val="7F7F7F"/>
            </a:solidFill>
          </a:ln>
        </p:spPr>
        <p:txBody>
          <a:bodyPr wrap="square" rtlCol="0">
            <a:spAutoFit/>
          </a:bodyPr>
          <a:lstStyle/>
          <a:p>
            <a:r>
              <a:rPr lang="en-US" sz="1400" dirty="0"/>
              <a:t>How our product will help (include type of material and where it will be made):</a:t>
            </a:r>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p:txBody>
      </p:sp>
      <p:sp>
        <p:nvSpPr>
          <p:cNvPr id="15" name="TextBox 14"/>
          <p:cNvSpPr txBox="1"/>
          <p:nvPr/>
        </p:nvSpPr>
        <p:spPr>
          <a:xfrm>
            <a:off x="457200" y="1698284"/>
            <a:ext cx="4053620" cy="307777"/>
          </a:xfrm>
          <a:prstGeom prst="rect">
            <a:avLst/>
          </a:prstGeom>
          <a:noFill/>
          <a:ln>
            <a:solidFill>
              <a:srgbClr val="7F7F7F"/>
            </a:solidFill>
          </a:ln>
        </p:spPr>
        <p:txBody>
          <a:bodyPr wrap="square" rtlCol="0">
            <a:spAutoFit/>
          </a:bodyPr>
          <a:lstStyle/>
          <a:p>
            <a:r>
              <a:rPr lang="en-US" sz="1400" dirty="0"/>
              <a:t>Product cost:</a:t>
            </a:r>
          </a:p>
        </p:txBody>
      </p:sp>
      <p:sp>
        <p:nvSpPr>
          <p:cNvPr id="18" name="TextBox 17"/>
          <p:cNvSpPr txBox="1"/>
          <p:nvPr/>
        </p:nvSpPr>
        <p:spPr>
          <a:xfrm>
            <a:off x="4775384" y="5411450"/>
            <a:ext cx="3911416" cy="1169551"/>
          </a:xfrm>
          <a:prstGeom prst="rect">
            <a:avLst/>
          </a:prstGeom>
          <a:noFill/>
          <a:ln>
            <a:solidFill>
              <a:schemeClr val="accent6">
                <a:lumMod val="60000"/>
                <a:lumOff val="40000"/>
              </a:schemeClr>
            </a:solidFill>
          </a:ln>
        </p:spPr>
        <p:txBody>
          <a:bodyPr wrap="square" rtlCol="0">
            <a:spAutoFit/>
          </a:bodyPr>
          <a:lstStyle/>
          <a:p>
            <a:r>
              <a:rPr lang="en-US" sz="1400" dirty="0"/>
              <a:t>Feedback</a:t>
            </a:r>
          </a:p>
          <a:p>
            <a:r>
              <a:rPr lang="en-US" sz="1400" dirty="0"/>
              <a:t>Product positives:</a:t>
            </a:r>
          </a:p>
          <a:p>
            <a:endParaRPr lang="en-US" sz="1400" dirty="0"/>
          </a:p>
          <a:p>
            <a:r>
              <a:rPr lang="en-US" sz="1400" dirty="0"/>
              <a:t>Things to improve:</a:t>
            </a:r>
          </a:p>
          <a:p>
            <a:endParaRPr lang="en-US" sz="1400" dirty="0"/>
          </a:p>
        </p:txBody>
      </p:sp>
      <p:pic>
        <p:nvPicPr>
          <p:cNvPr id="19" name="Picture 18"/>
          <p:cNvPicPr>
            <a:picLocks noChangeAspect="1"/>
          </p:cNvPicPr>
          <p:nvPr/>
        </p:nvPicPr>
        <p:blipFill rotWithShape="1">
          <a:blip r:embed="rId2"/>
          <a:srcRect l="6618" t="12276" r="6791" b="8618"/>
          <a:stretch/>
        </p:blipFill>
        <p:spPr>
          <a:xfrm>
            <a:off x="8241175" y="5264634"/>
            <a:ext cx="819233" cy="675474"/>
          </a:xfrm>
          <a:prstGeom prst="rect">
            <a:avLst/>
          </a:prstGeom>
        </p:spPr>
      </p:pic>
    </p:spTree>
    <p:extLst>
      <p:ext uri="{BB962C8B-B14F-4D97-AF65-F5344CB8AC3E}">
        <p14:creationId xmlns:p14="http://schemas.microsoft.com/office/powerpoint/2010/main" val="4156839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2404</TotalTime>
  <Words>580</Words>
  <Application>Microsoft Macintosh PowerPoint</Application>
  <PresentationFormat>On-screen Show (4:3)</PresentationFormat>
  <Paragraphs>93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Wingdings</vt:lpstr>
      <vt:lpstr>Office Theme</vt:lpstr>
      <vt:lpstr>Fashion’s Dirty Secrets</vt:lpstr>
      <vt:lpstr>Fashion’s Dirty Secrets</vt:lpstr>
      <vt:lpstr>PowerPoint Presentation</vt:lpstr>
      <vt:lpstr>PowerPoint Presentation</vt:lpstr>
      <vt:lpstr>Fashion’s Dirty Secrets</vt:lpstr>
      <vt:lpstr>Campaign for eco-fashion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Drowning in plastic: questions</dc:title>
  <dc:creator>Elizabeth Hudson</dc:creator>
  <cp:lastModifiedBy>Microsoft Office User</cp:lastModifiedBy>
  <cp:revision>93</cp:revision>
  <dcterms:created xsi:type="dcterms:W3CDTF">2018-10-02T06:58:46Z</dcterms:created>
  <dcterms:modified xsi:type="dcterms:W3CDTF">2020-04-27T13:57:00Z</dcterms:modified>
</cp:coreProperties>
</file>