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314" r:id="rId2"/>
    <p:sldId id="318" r:id="rId3"/>
    <p:sldId id="261" r:id="rId4"/>
    <p:sldId id="262" r:id="rId5"/>
    <p:sldId id="265" r:id="rId6"/>
    <p:sldId id="275" r:id="rId7"/>
    <p:sldId id="294" r:id="rId8"/>
    <p:sldId id="276" r:id="rId9"/>
    <p:sldId id="295" r:id="rId10"/>
    <p:sldId id="277" r:id="rId11"/>
    <p:sldId id="280" r:id="rId12"/>
    <p:sldId id="269" r:id="rId13"/>
    <p:sldId id="286" r:id="rId14"/>
    <p:sldId id="266" r:id="rId15"/>
    <p:sldId id="271" r:id="rId16"/>
    <p:sldId id="320" r:id="rId17"/>
    <p:sldId id="321" r:id="rId18"/>
    <p:sldId id="322" r:id="rId19"/>
    <p:sldId id="268" r:id="rId20"/>
    <p:sldId id="290" r:id="rId21"/>
    <p:sldId id="281" r:id="rId22"/>
    <p:sldId id="291"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80"/>
    <a:srgbClr val="66FF66"/>
    <a:srgbClr val="8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66" autoAdjust="0"/>
    <p:restoredTop sz="95179" autoAdjust="0"/>
  </p:normalViewPr>
  <p:slideViewPr>
    <p:cSldViewPr snapToGrid="0" snapToObjects="1">
      <p:cViewPr varScale="1">
        <p:scale>
          <a:sx n="91" d="100"/>
          <a:sy n="91" d="100"/>
        </p:scale>
        <p:origin x="1320" y="17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6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E2A2B4-E569-D744-BFE5-26FE4FBFAA5D}" type="datetimeFigureOut">
              <a:rPr lang="en-US" smtClean="0"/>
              <a:t>4/27/20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A099BB-BD30-0445-81DD-F256C9E3B846}" type="slidenum">
              <a:rPr lang="en-US" smtClean="0"/>
              <a:t>‹#›</a:t>
            </a:fld>
            <a:endParaRPr lang="en-US"/>
          </a:p>
        </p:txBody>
      </p:sp>
    </p:spTree>
    <p:extLst>
      <p:ext uri="{BB962C8B-B14F-4D97-AF65-F5344CB8AC3E}">
        <p14:creationId xmlns:p14="http://schemas.microsoft.com/office/powerpoint/2010/main" val="2092607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68CD09-4F8A-EA45-B5FC-402F7B695270}" type="datetimeFigureOut">
              <a:rPr lang="en-US" smtClean="0"/>
              <a:t>4/27/20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788DE6-5BA4-4D4D-AD2E-340C18ABD20D}" type="slidenum">
              <a:rPr lang="en-US" smtClean="0"/>
              <a:t>‹#›</a:t>
            </a:fld>
            <a:endParaRPr lang="en-US"/>
          </a:p>
        </p:txBody>
      </p:sp>
    </p:spTree>
    <p:extLst>
      <p:ext uri="{BB962C8B-B14F-4D97-AF65-F5344CB8AC3E}">
        <p14:creationId xmlns:p14="http://schemas.microsoft.com/office/powerpoint/2010/main" val="1476088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88DE6-5BA4-4D4D-AD2E-340C18ABD20D}" type="slidenum">
              <a:rPr lang="en-US" smtClean="0"/>
              <a:t>5</a:t>
            </a:fld>
            <a:endParaRPr lang="en-US"/>
          </a:p>
        </p:txBody>
      </p:sp>
    </p:spTree>
    <p:extLst>
      <p:ext uri="{BB962C8B-B14F-4D97-AF65-F5344CB8AC3E}">
        <p14:creationId xmlns:p14="http://schemas.microsoft.com/office/powerpoint/2010/main" val="1032721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03C43522-7264-2C40-B7B2-FAAB593F4E06}"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323394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3C43522-7264-2C40-B7B2-FAAB593F4E06}"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266956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3C43522-7264-2C40-B7B2-FAAB593F4E06}"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173196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3C43522-7264-2C40-B7B2-FAAB593F4E06}"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2963060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3C43522-7264-2C40-B7B2-FAAB593F4E06}" type="datetimeFigureOut">
              <a:rPr lang="en-US" smtClean="0"/>
              <a:t>4/27/20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4145918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3C43522-7264-2C40-B7B2-FAAB593F4E06}"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3601713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3C43522-7264-2C40-B7B2-FAAB593F4E06}" type="datetimeFigureOut">
              <a:rPr lang="en-US" smtClean="0"/>
              <a:t>4/27/20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3956818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3C43522-7264-2C40-B7B2-FAAB593F4E06}" type="datetimeFigureOut">
              <a:rPr lang="en-US" smtClean="0"/>
              <a:t>4/27/20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3232609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43522-7264-2C40-B7B2-FAAB593F4E06}" type="datetimeFigureOut">
              <a:rPr lang="en-US" smtClean="0"/>
              <a:t>4/27/20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3570332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3C43522-7264-2C40-B7B2-FAAB593F4E06}"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191141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3C43522-7264-2C40-B7B2-FAAB593F4E06}" type="datetimeFigureOut">
              <a:rPr lang="en-US" smtClean="0"/>
              <a:t>4/27/20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78259C-0B41-C741-8684-AA63F53C1470}" type="slidenum">
              <a:rPr lang="en-US" smtClean="0"/>
              <a:t>‹#›</a:t>
            </a:fld>
            <a:endParaRPr lang="en-US"/>
          </a:p>
        </p:txBody>
      </p:sp>
    </p:spTree>
    <p:extLst>
      <p:ext uri="{BB962C8B-B14F-4D97-AF65-F5344CB8AC3E}">
        <p14:creationId xmlns:p14="http://schemas.microsoft.com/office/powerpoint/2010/main" val="904116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4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C43522-7264-2C40-B7B2-FAAB593F4E06}" type="datetimeFigureOut">
              <a:rPr lang="en-US" smtClean="0"/>
              <a:t>4/27/20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78259C-0B41-C741-8684-AA63F53C1470}" type="slidenum">
              <a:rPr lang="en-US" smtClean="0"/>
              <a:t>‹#›</a:t>
            </a:fld>
            <a:endParaRPr lang="en-US"/>
          </a:p>
        </p:txBody>
      </p:sp>
    </p:spTree>
    <p:extLst>
      <p:ext uri="{BB962C8B-B14F-4D97-AF65-F5344CB8AC3E}">
        <p14:creationId xmlns:p14="http://schemas.microsoft.com/office/powerpoint/2010/main" val="2555116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lickv.ie/w/ek2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BiSYoeqb_V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worldatlas.com/articles/top-10-textile-importing-countries-in-the-world.html"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10519"/>
            <a:ext cx="8229600" cy="1143000"/>
          </a:xfrm>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
        <p:nvSpPr>
          <p:cNvPr id="6"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7" name="TextBox 6"/>
          <p:cNvSpPr txBox="1"/>
          <p:nvPr/>
        </p:nvSpPr>
        <p:spPr>
          <a:xfrm>
            <a:off x="457200" y="88126"/>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
        <p:nvSpPr>
          <p:cNvPr id="10" name="TextBox 9"/>
          <p:cNvSpPr txBox="1"/>
          <p:nvPr/>
        </p:nvSpPr>
        <p:spPr>
          <a:xfrm>
            <a:off x="457200" y="1453519"/>
            <a:ext cx="8229600" cy="1200329"/>
          </a:xfrm>
          <a:prstGeom prst="rect">
            <a:avLst/>
          </a:prstGeom>
          <a:noFill/>
        </p:spPr>
        <p:txBody>
          <a:bodyPr wrap="square" rtlCol="0">
            <a:spAutoFit/>
          </a:bodyPr>
          <a:lstStyle/>
          <a:p>
            <a:pPr algn="ctr"/>
            <a:r>
              <a:rPr lang="en-US" dirty="0"/>
              <a:t>A series of lessons based around the problem of fashion for the 3</a:t>
            </a:r>
            <a:r>
              <a:rPr lang="en-US" baseline="30000" dirty="0"/>
              <a:t>rd</a:t>
            </a:r>
            <a:r>
              <a:rPr lang="en-US" dirty="0"/>
              <a:t> year during school closure .</a:t>
            </a:r>
          </a:p>
          <a:p>
            <a:endParaRPr lang="en-US" dirty="0"/>
          </a:p>
          <a:p>
            <a:endParaRPr lang="en-US" b="1" dirty="0"/>
          </a:p>
        </p:txBody>
      </p:sp>
      <p:graphicFrame>
        <p:nvGraphicFramePr>
          <p:cNvPr id="9" name="Content Placeholder 3">
            <a:extLst>
              <a:ext uri="{FF2B5EF4-FFF2-40B4-BE49-F238E27FC236}">
                <a16:creationId xmlns:a16="http://schemas.microsoft.com/office/drawing/2014/main" id="{078CCE84-1DA6-1547-8417-04FDD2043699}"/>
              </a:ext>
            </a:extLst>
          </p:cNvPr>
          <p:cNvGraphicFramePr>
            <a:graphicFrameLocks noGrp="1"/>
          </p:cNvGraphicFramePr>
          <p:nvPr>
            <p:ph idx="1"/>
            <p:extLst>
              <p:ext uri="{D42A27DB-BD31-4B8C-83A1-F6EECF244321}">
                <p14:modId xmlns:p14="http://schemas.microsoft.com/office/powerpoint/2010/main" val="541385531"/>
              </p:ext>
            </p:extLst>
          </p:nvPr>
        </p:nvGraphicFramePr>
        <p:xfrm>
          <a:off x="283778" y="2125229"/>
          <a:ext cx="8592207" cy="4269849"/>
        </p:xfrm>
        <a:graphic>
          <a:graphicData uri="http://schemas.openxmlformats.org/drawingml/2006/table">
            <a:tbl>
              <a:tblPr firstRow="1" bandRow="1">
                <a:tableStyleId>{5C22544A-7EE6-4342-B048-85BDC9FD1C3A}</a:tableStyleId>
              </a:tblPr>
              <a:tblGrid>
                <a:gridCol w="1499265">
                  <a:extLst>
                    <a:ext uri="{9D8B030D-6E8A-4147-A177-3AD203B41FA5}">
                      <a16:colId xmlns:a16="http://schemas.microsoft.com/office/drawing/2014/main" val="3461087085"/>
                    </a:ext>
                  </a:extLst>
                </a:gridCol>
                <a:gridCol w="5002037">
                  <a:extLst>
                    <a:ext uri="{9D8B030D-6E8A-4147-A177-3AD203B41FA5}">
                      <a16:colId xmlns:a16="http://schemas.microsoft.com/office/drawing/2014/main" val="1419661649"/>
                    </a:ext>
                  </a:extLst>
                </a:gridCol>
                <a:gridCol w="2090905">
                  <a:extLst>
                    <a:ext uri="{9D8B030D-6E8A-4147-A177-3AD203B41FA5}">
                      <a16:colId xmlns:a16="http://schemas.microsoft.com/office/drawing/2014/main" val="676595627"/>
                    </a:ext>
                  </a:extLst>
                </a:gridCol>
              </a:tblGrid>
              <a:tr h="271618">
                <a:tc>
                  <a:txBody>
                    <a:bodyPr/>
                    <a:lstStyle/>
                    <a:p>
                      <a:pPr algn="l"/>
                      <a:r>
                        <a:rPr lang="en-US" sz="1200" dirty="0">
                          <a:solidFill>
                            <a:schemeClr val="tx1"/>
                          </a:solidFill>
                        </a:rPr>
                        <a:t>Lesson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solidFill>
                            <a:schemeClr val="tx1"/>
                          </a:solidFill>
                        </a:rPr>
                        <a:t>Task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sz="1200" dirty="0">
                          <a:solidFill>
                            <a:schemeClr val="tx1"/>
                          </a:solidFill>
                        </a:rPr>
                        <a:t>Prep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6427264"/>
                  </a:ext>
                </a:extLst>
              </a:tr>
              <a:tr h="1005402">
                <a:tc>
                  <a:txBody>
                    <a:bodyPr/>
                    <a:lstStyle/>
                    <a:p>
                      <a:r>
                        <a:rPr lang="en-US" sz="1200" dirty="0"/>
                        <a:t>1- Fashion’s Dirty little secret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pitchFamily="2" charset="2"/>
                        <a:buChar char="Ø"/>
                      </a:pPr>
                      <a:r>
                        <a:rPr lang="en-US" sz="1200" dirty="0"/>
                        <a:t>Video - slides and worksheet to accompany the documentary ‘Fashion’s Dirty Secrets’; </a:t>
                      </a:r>
                      <a:r>
                        <a:rPr lang="en-US" sz="1200" dirty="0">
                          <a:hlinkClick r:id="rId2"/>
                        </a:rPr>
                        <a:t>https://clickv.ie/w/ek2m</a:t>
                      </a:r>
                      <a:endParaRPr lang="en-US" sz="1200" dirty="0"/>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en-US" sz="1200" dirty="0"/>
                        <a:t>Impacts – a statement sorting activity around the environmental, social and economic impacts of the fashion industry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4052014"/>
                  </a:ext>
                </a:extLst>
              </a:tr>
              <a:tr h="1160889">
                <a:tc>
                  <a:txBody>
                    <a:bodyPr/>
                    <a:lstStyle/>
                    <a:p>
                      <a:r>
                        <a:rPr lang="en-US" sz="1200" dirty="0"/>
                        <a:t>2- Mapping Fashion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buFont typeface="Wingdings" charset="2"/>
                        <a:buChar char="Ø"/>
                      </a:pPr>
                      <a:r>
                        <a:rPr lang="en-US" sz="1200" dirty="0"/>
                        <a:t>Mapping fashion activity – plotting where students clothes come from</a:t>
                      </a:r>
                    </a:p>
                    <a:p>
                      <a:pPr marL="285750" indent="-285750">
                        <a:buFont typeface="Wingdings" charset="2"/>
                        <a:buChar char="Ø"/>
                      </a:pPr>
                      <a:r>
                        <a:rPr lang="en-US" sz="1200" dirty="0"/>
                        <a:t>Mapping fashion activity - plotting the areas affected by the fashion industry</a:t>
                      </a:r>
                    </a:p>
                    <a:p>
                      <a:pPr marL="285750" indent="-285750">
                        <a:buFont typeface="Wingdings" charset="2"/>
                        <a:buChar char="Ø"/>
                      </a:pPr>
                      <a:r>
                        <a:rPr lang="en-US" sz="1200" dirty="0"/>
                        <a:t>Bar chart activity – plotting the world’s biggest textile exporters</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itchFamily="2" charset="2"/>
                        <a:buChar char="Ø"/>
                      </a:pPr>
                      <a:r>
                        <a:rPr lang="en-US" sz="1200" dirty="0"/>
                        <a:t>None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6400667"/>
                  </a:ext>
                </a:extLst>
              </a:tr>
              <a:tr h="850725">
                <a:tc>
                  <a:txBody>
                    <a:bodyPr/>
                    <a:lstStyle/>
                    <a:p>
                      <a:r>
                        <a:rPr lang="en-US" sz="1200" dirty="0"/>
                        <a:t>3) – Fashion Industry stakeholders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en-US" sz="1200" dirty="0"/>
                        <a:t>Role play activity – looking at different groups opinions from all aspects of the fashion industry</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en-US" sz="1200" dirty="0"/>
                        <a:t>Campaign – create and design a new item of clothing that is ecofriendly</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5849941"/>
                  </a:ext>
                </a:extLst>
              </a:tr>
              <a:tr h="736718">
                <a:tc>
                  <a:txBody>
                    <a:bodyPr/>
                    <a:lstStyle/>
                    <a:p>
                      <a:r>
                        <a:rPr lang="en-US" sz="1200" dirty="0"/>
                        <a:t>4) – Fashion and sweatshops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en-US" sz="1200" dirty="0"/>
                        <a:t>Sweatshops – a series of activities based around another controversial aspect of the fashion industry, sweatshops and child </a:t>
                      </a:r>
                      <a:r>
                        <a:rPr lang="en-US" sz="1200" dirty="0" err="1"/>
                        <a:t>labour</a:t>
                      </a:r>
                      <a:endParaRPr lang="en-US" sz="1200" dirty="0"/>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Wingdings" pitchFamily="2" charset="2"/>
                        <a:buChar char="Ø"/>
                        <a:tabLst/>
                        <a:defRPr/>
                      </a:pPr>
                      <a:r>
                        <a:rPr lang="en-US" sz="1200" dirty="0"/>
                        <a:t>Persuasive writing activity – persuading an MP to act on the fashion industry</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5182009"/>
                  </a:ext>
                </a:extLst>
              </a:tr>
            </a:tbl>
          </a:graphicData>
        </a:graphic>
      </p:graphicFrame>
    </p:spTree>
    <p:extLst>
      <p:ext uri="{BB962C8B-B14F-4D97-AF65-F5344CB8AC3E}">
        <p14:creationId xmlns:p14="http://schemas.microsoft.com/office/powerpoint/2010/main" val="2718273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1008001"/>
          </a:xfrm>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
        <p:nvSpPr>
          <p:cNvPr id="2" name="TextBox 1"/>
          <p:cNvSpPr txBox="1"/>
          <p:nvPr/>
        </p:nvSpPr>
        <p:spPr>
          <a:xfrm>
            <a:off x="457200" y="1652201"/>
            <a:ext cx="8229600" cy="3970318"/>
          </a:xfrm>
          <a:prstGeom prst="rect">
            <a:avLst/>
          </a:prstGeom>
          <a:noFill/>
        </p:spPr>
        <p:txBody>
          <a:bodyPr wrap="square" rtlCol="0">
            <a:spAutoFit/>
          </a:bodyPr>
          <a:lstStyle/>
          <a:p>
            <a:r>
              <a:rPr lang="en-US" sz="2800" b="1" dirty="0"/>
              <a:t>Part 5: changing our choices</a:t>
            </a:r>
          </a:p>
          <a:p>
            <a:endParaRPr lang="en-US" sz="2800" dirty="0"/>
          </a:p>
          <a:p>
            <a:r>
              <a:rPr lang="en-US" sz="2800" b="1" dirty="0">
                <a:solidFill>
                  <a:srgbClr val="FF0000"/>
                </a:solidFill>
              </a:rPr>
              <a:t>WHAT</a:t>
            </a:r>
            <a:r>
              <a:rPr lang="en-US" sz="2800" dirty="0">
                <a:solidFill>
                  <a:srgbClr val="FF0000"/>
                </a:solidFill>
              </a:rPr>
              <a:t> </a:t>
            </a:r>
            <a:r>
              <a:rPr lang="en-US" sz="2800" dirty="0"/>
              <a:t>can we do to solve the problem?</a:t>
            </a:r>
          </a:p>
          <a:p>
            <a:endParaRPr lang="en-US" sz="2800" dirty="0"/>
          </a:p>
          <a:p>
            <a:r>
              <a:rPr lang="en-US" sz="2800" b="1" dirty="0">
                <a:solidFill>
                  <a:srgbClr val="FF0000"/>
                </a:solidFill>
              </a:rPr>
              <a:t>WHY</a:t>
            </a:r>
            <a:r>
              <a:rPr lang="en-US" sz="2800" dirty="0">
                <a:solidFill>
                  <a:srgbClr val="FF0000"/>
                </a:solidFill>
              </a:rPr>
              <a:t> </a:t>
            </a:r>
            <a:r>
              <a:rPr lang="en-US" sz="2800" dirty="0"/>
              <a:t>is this important?</a:t>
            </a:r>
          </a:p>
          <a:p>
            <a:endParaRPr lang="en-US" sz="2800" dirty="0"/>
          </a:p>
          <a:p>
            <a:r>
              <a:rPr lang="en-US" sz="2800" b="1" dirty="0">
                <a:solidFill>
                  <a:srgbClr val="FF0000"/>
                </a:solidFill>
              </a:rPr>
              <a:t>WHO </a:t>
            </a:r>
            <a:r>
              <a:rPr lang="en-US" sz="2800" dirty="0"/>
              <a:t>can help to do this?</a:t>
            </a:r>
          </a:p>
          <a:p>
            <a:endParaRPr lang="en-US" sz="2800" dirty="0"/>
          </a:p>
          <a:p>
            <a:r>
              <a:rPr lang="en-US" sz="2800" b="1" dirty="0">
                <a:solidFill>
                  <a:srgbClr val="FF0000"/>
                </a:solidFill>
              </a:rPr>
              <a:t>HOW </a:t>
            </a:r>
            <a:r>
              <a:rPr lang="en-US" sz="2800" dirty="0"/>
              <a:t>will this make a difference?</a:t>
            </a:r>
          </a:p>
        </p:txBody>
      </p:sp>
      <p:pic>
        <p:nvPicPr>
          <p:cNvPr id="5" name="Picture 4"/>
          <p:cNvPicPr>
            <a:picLocks noChangeAspect="1"/>
          </p:cNvPicPr>
          <p:nvPr/>
        </p:nvPicPr>
        <p:blipFill>
          <a:blip r:embed="rId2"/>
          <a:stretch>
            <a:fillRect/>
          </a:stretch>
        </p:blipFill>
        <p:spPr>
          <a:xfrm>
            <a:off x="5808551" y="3262849"/>
            <a:ext cx="2878249" cy="1726949"/>
          </a:xfrm>
          <a:prstGeom prst="rect">
            <a:avLst/>
          </a:prstGeom>
        </p:spPr>
      </p:pic>
    </p:spTree>
    <p:extLst>
      <p:ext uri="{BB962C8B-B14F-4D97-AF65-F5344CB8AC3E}">
        <p14:creationId xmlns:p14="http://schemas.microsoft.com/office/powerpoint/2010/main" val="571253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363485"/>
          </a:xfrm>
        </p:spPr>
        <p:style>
          <a:lnRef idx="2">
            <a:schemeClr val="dk1"/>
          </a:lnRef>
          <a:fillRef idx="1">
            <a:schemeClr val="lt1"/>
          </a:fillRef>
          <a:effectRef idx="0">
            <a:schemeClr val="dk1"/>
          </a:effectRef>
          <a:fontRef idx="minor">
            <a:schemeClr val="dk1"/>
          </a:fontRef>
        </p:style>
        <p:txBody>
          <a:bodyPr>
            <a:normAutofit fontScale="90000"/>
          </a:bodyPr>
          <a:lstStyle/>
          <a:p>
            <a:r>
              <a:rPr lang="en-US" sz="1800" b="1" dirty="0"/>
              <a:t>Fashion’s dirty secrets – video notes sheet (A3 format</a:t>
            </a:r>
            <a:r>
              <a:rPr lang="en-US" sz="1300" b="1" dirty="0"/>
              <a:t>)- please print out and stick in your book</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graphicFrame>
        <p:nvGraphicFramePr>
          <p:cNvPr id="5" name="Table 4"/>
          <p:cNvGraphicFramePr>
            <a:graphicFrameLocks noGrp="1"/>
          </p:cNvGraphicFramePr>
          <p:nvPr>
            <p:extLst>
              <p:ext uri="{D42A27DB-BD31-4B8C-83A1-F6EECF244321}">
                <p14:modId xmlns:p14="http://schemas.microsoft.com/office/powerpoint/2010/main" val="1239900375"/>
              </p:ext>
            </p:extLst>
          </p:nvPr>
        </p:nvGraphicFramePr>
        <p:xfrm>
          <a:off x="457200" y="969022"/>
          <a:ext cx="4016022" cy="1798320"/>
        </p:xfrm>
        <a:graphic>
          <a:graphicData uri="http://schemas.openxmlformats.org/drawingml/2006/table">
            <a:tbl>
              <a:tblPr firstRow="1" bandRow="1">
                <a:tableStyleId>{5940675A-B579-460E-94D1-54222C63F5DA}</a:tableStyleId>
              </a:tblPr>
              <a:tblGrid>
                <a:gridCol w="2054578">
                  <a:extLst>
                    <a:ext uri="{9D8B030D-6E8A-4147-A177-3AD203B41FA5}">
                      <a16:colId xmlns:a16="http://schemas.microsoft.com/office/drawing/2014/main" val="20000"/>
                    </a:ext>
                  </a:extLst>
                </a:gridCol>
                <a:gridCol w="1961444">
                  <a:extLst>
                    <a:ext uri="{9D8B030D-6E8A-4147-A177-3AD203B41FA5}">
                      <a16:colId xmlns:a16="http://schemas.microsoft.com/office/drawing/2014/main" val="20001"/>
                    </a:ext>
                  </a:extLst>
                </a:gridCol>
              </a:tblGrid>
              <a:tr h="173978">
                <a:tc gridSpan="2">
                  <a:txBody>
                    <a:bodyPr/>
                    <a:lstStyle/>
                    <a:p>
                      <a:r>
                        <a:rPr lang="en-US" sz="1100" b="1" dirty="0"/>
                        <a:t>Part 1: the Aral Sea environment</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100" b="1" dirty="0">
                          <a:solidFill>
                            <a:srgbClr val="FF0000"/>
                          </a:solidFill>
                        </a:rPr>
                        <a:t>WHAT</a:t>
                      </a:r>
                      <a:r>
                        <a:rPr lang="en-US" sz="1100" dirty="0">
                          <a:solidFill>
                            <a:srgbClr val="FF0000"/>
                          </a:solidFill>
                        </a:rPr>
                        <a:t> </a:t>
                      </a:r>
                      <a:r>
                        <a:rPr lang="en-US" sz="1100" dirty="0"/>
                        <a:t>has happened to this lake?</a:t>
                      </a:r>
                    </a:p>
                  </a:txBody>
                  <a:tcPr/>
                </a:tc>
                <a:tc>
                  <a:txBody>
                    <a:bodyPr/>
                    <a:lstStyle/>
                    <a:p>
                      <a:endParaRPr lang="en-US" sz="1100" dirty="0"/>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WHY</a:t>
                      </a:r>
                      <a:r>
                        <a:rPr lang="en-US" sz="1100" dirty="0">
                          <a:solidFill>
                            <a:srgbClr val="FF0000"/>
                          </a:solidFill>
                        </a:rPr>
                        <a:t> </a:t>
                      </a:r>
                      <a:r>
                        <a:rPr lang="en-US" sz="1100" dirty="0"/>
                        <a:t>is this happening?</a:t>
                      </a:r>
                    </a:p>
                  </a:txBody>
                  <a:tcPr/>
                </a:tc>
                <a:tc>
                  <a:txBody>
                    <a:bodyPr/>
                    <a:lstStyle/>
                    <a:p>
                      <a:endParaRPr lang="en-US" sz="1100"/>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HOW</a:t>
                      </a:r>
                      <a:r>
                        <a:rPr lang="en-US" sz="1100" dirty="0">
                          <a:solidFill>
                            <a:srgbClr val="FF0000"/>
                          </a:solidFill>
                        </a:rPr>
                        <a:t> </a:t>
                      </a:r>
                      <a:r>
                        <a:rPr lang="en-US" sz="1100" dirty="0"/>
                        <a:t>does this make you feel?</a:t>
                      </a:r>
                    </a:p>
                  </a:txBody>
                  <a:tcPr/>
                </a:tc>
                <a:tc>
                  <a:txBody>
                    <a:bodyPr/>
                    <a:lstStyle/>
                    <a:p>
                      <a:endParaRPr lang="en-US" sz="1100"/>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WHAT</a:t>
                      </a:r>
                      <a:r>
                        <a:rPr lang="en-US" sz="1100" dirty="0">
                          <a:solidFill>
                            <a:srgbClr val="FF0000"/>
                          </a:solidFill>
                        </a:rPr>
                        <a:t> </a:t>
                      </a:r>
                      <a:r>
                        <a:rPr lang="en-US" sz="1100" dirty="0"/>
                        <a:t>could we do about it?</a:t>
                      </a:r>
                    </a:p>
                  </a:txBody>
                  <a:tcPr/>
                </a:tc>
                <a:tc>
                  <a:txBody>
                    <a:bodyPr/>
                    <a:lstStyle/>
                    <a:p>
                      <a:endParaRPr lang="en-US" sz="1100" dirty="0"/>
                    </a:p>
                  </a:txBody>
                  <a:tcPr/>
                </a:tc>
                <a:extLst>
                  <a:ext uri="{0D108BD9-81ED-4DB2-BD59-A6C34878D82A}">
                    <a16:rowId xmlns:a16="http://schemas.microsoft.com/office/drawing/2014/main" val="10004"/>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84108715"/>
              </p:ext>
            </p:extLst>
          </p:nvPr>
        </p:nvGraphicFramePr>
        <p:xfrm>
          <a:off x="4670778" y="969022"/>
          <a:ext cx="4016022" cy="1798320"/>
        </p:xfrm>
        <a:graphic>
          <a:graphicData uri="http://schemas.openxmlformats.org/drawingml/2006/table">
            <a:tbl>
              <a:tblPr firstRow="1" bandRow="1">
                <a:tableStyleId>{5940675A-B579-460E-94D1-54222C63F5DA}</a:tableStyleId>
              </a:tblPr>
              <a:tblGrid>
                <a:gridCol w="2054578">
                  <a:extLst>
                    <a:ext uri="{9D8B030D-6E8A-4147-A177-3AD203B41FA5}">
                      <a16:colId xmlns:a16="http://schemas.microsoft.com/office/drawing/2014/main" val="20000"/>
                    </a:ext>
                  </a:extLst>
                </a:gridCol>
                <a:gridCol w="1961444">
                  <a:extLst>
                    <a:ext uri="{9D8B030D-6E8A-4147-A177-3AD203B41FA5}">
                      <a16:colId xmlns:a16="http://schemas.microsoft.com/office/drawing/2014/main" val="20001"/>
                    </a:ext>
                  </a:extLst>
                </a:gridCol>
              </a:tblGrid>
              <a:tr h="173978">
                <a:tc gridSpan="2">
                  <a:txBody>
                    <a:bodyPr/>
                    <a:lstStyle/>
                    <a:p>
                      <a:r>
                        <a:rPr lang="en-US" sz="1100" b="1" dirty="0"/>
                        <a:t>Part 2: the people of the Aral Sea</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100" b="1" dirty="0">
                          <a:solidFill>
                            <a:srgbClr val="FF0000"/>
                          </a:solidFill>
                        </a:rPr>
                        <a:t>WHAT</a:t>
                      </a:r>
                      <a:r>
                        <a:rPr lang="en-US" sz="1100" dirty="0">
                          <a:solidFill>
                            <a:srgbClr val="FF0000"/>
                          </a:solidFill>
                        </a:rPr>
                        <a:t> </a:t>
                      </a:r>
                      <a:r>
                        <a:rPr lang="en-US" sz="1100" dirty="0"/>
                        <a:t>has happened to the lives of people here?</a:t>
                      </a:r>
                    </a:p>
                  </a:txBody>
                  <a:tcPr/>
                </a:tc>
                <a:tc>
                  <a:txBody>
                    <a:bodyPr/>
                    <a:lstStyle/>
                    <a:p>
                      <a:endParaRPr lang="en-US" sz="1100" dirty="0"/>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WHY</a:t>
                      </a:r>
                      <a:r>
                        <a:rPr lang="en-US" sz="1100" dirty="0">
                          <a:solidFill>
                            <a:srgbClr val="FF0000"/>
                          </a:solidFill>
                        </a:rPr>
                        <a:t> </a:t>
                      </a:r>
                      <a:r>
                        <a:rPr lang="en-US" sz="1100" dirty="0"/>
                        <a:t>is this a problem?</a:t>
                      </a:r>
                    </a:p>
                  </a:txBody>
                  <a:tcPr/>
                </a:tc>
                <a:tc>
                  <a:txBody>
                    <a:bodyPr/>
                    <a:lstStyle/>
                    <a:p>
                      <a:endParaRPr lang="en-US" sz="1100"/>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HOW</a:t>
                      </a:r>
                      <a:r>
                        <a:rPr lang="en-US" sz="1100" dirty="0">
                          <a:solidFill>
                            <a:srgbClr val="FF0000"/>
                          </a:solidFill>
                        </a:rPr>
                        <a:t> </a:t>
                      </a:r>
                      <a:r>
                        <a:rPr lang="en-US" sz="1100" dirty="0"/>
                        <a:t>does this make you feel?</a:t>
                      </a:r>
                    </a:p>
                  </a:txBody>
                  <a:tcPr/>
                </a:tc>
                <a:tc>
                  <a:txBody>
                    <a:bodyPr/>
                    <a:lstStyle/>
                    <a:p>
                      <a:endParaRPr lang="en-US" sz="1100"/>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WHAT</a:t>
                      </a:r>
                      <a:r>
                        <a:rPr lang="en-US" sz="1100" dirty="0">
                          <a:solidFill>
                            <a:srgbClr val="FF0000"/>
                          </a:solidFill>
                        </a:rPr>
                        <a:t> </a:t>
                      </a:r>
                      <a:r>
                        <a:rPr lang="en-US" sz="1100" dirty="0"/>
                        <a:t>could we do about it?</a:t>
                      </a:r>
                    </a:p>
                  </a:txBody>
                  <a:tcPr/>
                </a:tc>
                <a:tc>
                  <a:txBody>
                    <a:bodyPr/>
                    <a:lstStyle/>
                    <a:p>
                      <a:endParaRPr lang="en-US" sz="1100" dirty="0"/>
                    </a:p>
                  </a:txBody>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25042843"/>
              </p:ext>
            </p:extLst>
          </p:nvPr>
        </p:nvGraphicFramePr>
        <p:xfrm>
          <a:off x="457200" y="2919742"/>
          <a:ext cx="4016022" cy="1798320"/>
        </p:xfrm>
        <a:graphic>
          <a:graphicData uri="http://schemas.openxmlformats.org/drawingml/2006/table">
            <a:tbl>
              <a:tblPr firstRow="1" bandRow="1">
                <a:tableStyleId>{5940675A-B579-460E-94D1-54222C63F5DA}</a:tableStyleId>
              </a:tblPr>
              <a:tblGrid>
                <a:gridCol w="2054578">
                  <a:extLst>
                    <a:ext uri="{9D8B030D-6E8A-4147-A177-3AD203B41FA5}">
                      <a16:colId xmlns:a16="http://schemas.microsoft.com/office/drawing/2014/main" val="20000"/>
                    </a:ext>
                  </a:extLst>
                </a:gridCol>
                <a:gridCol w="1961444">
                  <a:extLst>
                    <a:ext uri="{9D8B030D-6E8A-4147-A177-3AD203B41FA5}">
                      <a16:colId xmlns:a16="http://schemas.microsoft.com/office/drawing/2014/main" val="20001"/>
                    </a:ext>
                  </a:extLst>
                </a:gridCol>
              </a:tblGrid>
              <a:tr h="173978">
                <a:tc gridSpan="2">
                  <a:txBody>
                    <a:bodyPr/>
                    <a:lstStyle/>
                    <a:p>
                      <a:r>
                        <a:rPr lang="en-US" sz="1100" b="1" dirty="0"/>
                        <a:t>Part 3: the </a:t>
                      </a:r>
                      <a:r>
                        <a:rPr lang="en-US" sz="1100" b="1" dirty="0" err="1"/>
                        <a:t>Citarum</a:t>
                      </a:r>
                      <a:r>
                        <a:rPr lang="en-US" sz="1100" b="1" dirty="0"/>
                        <a:t> River, Indonesia</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100" b="1" dirty="0">
                          <a:solidFill>
                            <a:srgbClr val="FF0000"/>
                          </a:solidFill>
                        </a:rPr>
                        <a:t>WHAT</a:t>
                      </a:r>
                      <a:r>
                        <a:rPr lang="en-US" sz="1100" dirty="0">
                          <a:solidFill>
                            <a:srgbClr val="FF0000"/>
                          </a:solidFill>
                        </a:rPr>
                        <a:t> </a:t>
                      </a:r>
                      <a:r>
                        <a:rPr lang="en-US" sz="1100" dirty="0"/>
                        <a:t>is happening to the river here?</a:t>
                      </a:r>
                    </a:p>
                  </a:txBody>
                  <a:tcPr/>
                </a:tc>
                <a:tc>
                  <a:txBody>
                    <a:bodyPr/>
                    <a:lstStyle/>
                    <a:p>
                      <a:endParaRPr lang="en-US" sz="1100" dirty="0"/>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WHY</a:t>
                      </a:r>
                      <a:r>
                        <a:rPr lang="en-US" sz="1100" dirty="0">
                          <a:solidFill>
                            <a:srgbClr val="FF0000"/>
                          </a:solidFill>
                        </a:rPr>
                        <a:t> </a:t>
                      </a:r>
                      <a:r>
                        <a:rPr lang="en-US" sz="1100" dirty="0"/>
                        <a:t>is this happening?</a:t>
                      </a:r>
                    </a:p>
                  </a:txBody>
                  <a:tcPr/>
                </a:tc>
                <a:tc>
                  <a:txBody>
                    <a:bodyPr/>
                    <a:lstStyle/>
                    <a:p>
                      <a:endParaRPr lang="en-US" sz="1100"/>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HOW</a:t>
                      </a:r>
                      <a:r>
                        <a:rPr lang="en-US" sz="1100" dirty="0">
                          <a:solidFill>
                            <a:srgbClr val="FF0000"/>
                          </a:solidFill>
                        </a:rPr>
                        <a:t> </a:t>
                      </a:r>
                      <a:r>
                        <a:rPr lang="en-US" sz="1100" dirty="0"/>
                        <a:t>does this make you feel?</a:t>
                      </a:r>
                    </a:p>
                  </a:txBody>
                  <a:tcPr/>
                </a:tc>
                <a:tc>
                  <a:txBody>
                    <a:bodyPr/>
                    <a:lstStyle/>
                    <a:p>
                      <a:endParaRPr lang="en-US" sz="1100"/>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WHAT</a:t>
                      </a:r>
                      <a:r>
                        <a:rPr lang="en-US" sz="1100" dirty="0">
                          <a:solidFill>
                            <a:srgbClr val="FF0000"/>
                          </a:solidFill>
                        </a:rPr>
                        <a:t> </a:t>
                      </a:r>
                      <a:r>
                        <a:rPr lang="en-US" sz="1100" dirty="0"/>
                        <a:t>could we do about it?</a:t>
                      </a:r>
                    </a:p>
                  </a:txBody>
                  <a:tcPr/>
                </a:tc>
                <a:tc>
                  <a:txBody>
                    <a:bodyPr/>
                    <a:lstStyle/>
                    <a:p>
                      <a:endParaRPr lang="en-US" sz="1100" dirty="0"/>
                    </a:p>
                  </a:txBody>
                  <a:tcPr/>
                </a:tc>
                <a:extLst>
                  <a:ext uri="{0D108BD9-81ED-4DB2-BD59-A6C34878D82A}">
                    <a16:rowId xmlns:a16="http://schemas.microsoft.com/office/drawing/2014/main" val="10004"/>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064747082"/>
              </p:ext>
            </p:extLst>
          </p:nvPr>
        </p:nvGraphicFramePr>
        <p:xfrm>
          <a:off x="4670778" y="2919742"/>
          <a:ext cx="4016022" cy="1798320"/>
        </p:xfrm>
        <a:graphic>
          <a:graphicData uri="http://schemas.openxmlformats.org/drawingml/2006/table">
            <a:tbl>
              <a:tblPr firstRow="1" bandRow="1">
                <a:tableStyleId>{5940675A-B579-460E-94D1-54222C63F5DA}</a:tableStyleId>
              </a:tblPr>
              <a:tblGrid>
                <a:gridCol w="2054578">
                  <a:extLst>
                    <a:ext uri="{9D8B030D-6E8A-4147-A177-3AD203B41FA5}">
                      <a16:colId xmlns:a16="http://schemas.microsoft.com/office/drawing/2014/main" val="20000"/>
                    </a:ext>
                  </a:extLst>
                </a:gridCol>
                <a:gridCol w="1961444">
                  <a:extLst>
                    <a:ext uri="{9D8B030D-6E8A-4147-A177-3AD203B41FA5}">
                      <a16:colId xmlns:a16="http://schemas.microsoft.com/office/drawing/2014/main" val="20001"/>
                    </a:ext>
                  </a:extLst>
                </a:gridCol>
              </a:tblGrid>
              <a:tr h="173978">
                <a:tc gridSpan="2">
                  <a:txBody>
                    <a:bodyPr/>
                    <a:lstStyle/>
                    <a:p>
                      <a:r>
                        <a:rPr lang="en-US" sz="1100" b="1" dirty="0"/>
                        <a:t>Part 4: the people of the </a:t>
                      </a:r>
                      <a:r>
                        <a:rPr lang="en-US" sz="1100" b="1" dirty="0" err="1"/>
                        <a:t>Citarum</a:t>
                      </a:r>
                      <a:r>
                        <a:rPr lang="en-US" sz="1100" b="1" dirty="0"/>
                        <a:t> River, Indonesia</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100" b="1" dirty="0">
                          <a:solidFill>
                            <a:srgbClr val="FF0000"/>
                          </a:solidFill>
                        </a:rPr>
                        <a:t>WHAT</a:t>
                      </a:r>
                      <a:r>
                        <a:rPr lang="en-US" sz="1100" dirty="0">
                          <a:solidFill>
                            <a:srgbClr val="FF0000"/>
                          </a:solidFill>
                        </a:rPr>
                        <a:t> </a:t>
                      </a:r>
                      <a:r>
                        <a:rPr lang="en-US" sz="1100" dirty="0"/>
                        <a:t>is happening to the people living here?</a:t>
                      </a:r>
                    </a:p>
                  </a:txBody>
                  <a:tcPr/>
                </a:tc>
                <a:tc>
                  <a:txBody>
                    <a:bodyPr/>
                    <a:lstStyle/>
                    <a:p>
                      <a:endParaRPr lang="en-US" sz="1100" dirty="0"/>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WHY</a:t>
                      </a:r>
                      <a:r>
                        <a:rPr lang="en-US" sz="1100" dirty="0">
                          <a:solidFill>
                            <a:srgbClr val="FF0000"/>
                          </a:solidFill>
                        </a:rPr>
                        <a:t> </a:t>
                      </a:r>
                      <a:r>
                        <a:rPr lang="en-US" sz="1100" dirty="0"/>
                        <a:t>is this happening?</a:t>
                      </a:r>
                    </a:p>
                  </a:txBody>
                  <a:tcPr/>
                </a:tc>
                <a:tc>
                  <a:txBody>
                    <a:bodyPr/>
                    <a:lstStyle/>
                    <a:p>
                      <a:endParaRPr lang="en-US" sz="1100"/>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HOW</a:t>
                      </a:r>
                      <a:r>
                        <a:rPr lang="en-US" sz="1100" dirty="0">
                          <a:solidFill>
                            <a:srgbClr val="FF0000"/>
                          </a:solidFill>
                        </a:rPr>
                        <a:t> </a:t>
                      </a:r>
                      <a:r>
                        <a:rPr lang="en-US" sz="1100" dirty="0"/>
                        <a:t>does this make you feel?</a:t>
                      </a:r>
                    </a:p>
                  </a:txBody>
                  <a:tcPr/>
                </a:tc>
                <a:tc>
                  <a:txBody>
                    <a:bodyPr/>
                    <a:lstStyle/>
                    <a:p>
                      <a:endParaRPr lang="en-US" sz="1100"/>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WHAT</a:t>
                      </a:r>
                      <a:r>
                        <a:rPr lang="en-US" sz="1100" dirty="0">
                          <a:solidFill>
                            <a:srgbClr val="FF0000"/>
                          </a:solidFill>
                        </a:rPr>
                        <a:t> </a:t>
                      </a:r>
                      <a:r>
                        <a:rPr lang="en-US" sz="1100" dirty="0"/>
                        <a:t>could we do about it?</a:t>
                      </a:r>
                    </a:p>
                  </a:txBody>
                  <a:tcPr/>
                </a:tc>
                <a:tc>
                  <a:txBody>
                    <a:bodyPr/>
                    <a:lstStyle/>
                    <a:p>
                      <a:endParaRPr lang="en-US" sz="1100" dirty="0"/>
                    </a:p>
                  </a:txBody>
                  <a:tcPr/>
                </a:tc>
                <a:extLst>
                  <a:ext uri="{0D108BD9-81ED-4DB2-BD59-A6C34878D82A}">
                    <a16:rowId xmlns:a16="http://schemas.microsoft.com/office/drawing/2014/main" val="10004"/>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514526714"/>
              </p:ext>
            </p:extLst>
          </p:nvPr>
        </p:nvGraphicFramePr>
        <p:xfrm>
          <a:off x="2662767" y="4802035"/>
          <a:ext cx="4016022" cy="1854200"/>
        </p:xfrm>
        <a:graphic>
          <a:graphicData uri="http://schemas.openxmlformats.org/drawingml/2006/table">
            <a:tbl>
              <a:tblPr firstRow="1" bandRow="1">
                <a:tableStyleId>{5940675A-B579-460E-94D1-54222C63F5DA}</a:tableStyleId>
              </a:tblPr>
              <a:tblGrid>
                <a:gridCol w="2054578">
                  <a:extLst>
                    <a:ext uri="{9D8B030D-6E8A-4147-A177-3AD203B41FA5}">
                      <a16:colId xmlns:a16="http://schemas.microsoft.com/office/drawing/2014/main" val="20000"/>
                    </a:ext>
                  </a:extLst>
                </a:gridCol>
                <a:gridCol w="1961444">
                  <a:extLst>
                    <a:ext uri="{9D8B030D-6E8A-4147-A177-3AD203B41FA5}">
                      <a16:colId xmlns:a16="http://schemas.microsoft.com/office/drawing/2014/main" val="20001"/>
                    </a:ext>
                  </a:extLst>
                </a:gridCol>
              </a:tblGrid>
              <a:tr h="173978">
                <a:tc gridSpan="2">
                  <a:txBody>
                    <a:bodyPr/>
                    <a:lstStyle/>
                    <a:p>
                      <a:r>
                        <a:rPr lang="en-US" sz="1100" b="1" dirty="0"/>
                        <a:t>Part 5: changing our choices</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100" b="1" dirty="0">
                          <a:solidFill>
                            <a:srgbClr val="FF0000"/>
                          </a:solidFill>
                        </a:rPr>
                        <a:t>WHAT</a:t>
                      </a:r>
                      <a:r>
                        <a:rPr lang="en-US" sz="1100" dirty="0">
                          <a:solidFill>
                            <a:srgbClr val="FF0000"/>
                          </a:solidFill>
                        </a:rPr>
                        <a:t> </a:t>
                      </a:r>
                      <a:r>
                        <a:rPr lang="en-US" sz="1100" dirty="0">
                          <a:solidFill>
                            <a:schemeClr val="tx1"/>
                          </a:solidFill>
                        </a:rPr>
                        <a:t>can</a:t>
                      </a:r>
                      <a:r>
                        <a:rPr lang="en-US" sz="1100" baseline="0" dirty="0">
                          <a:solidFill>
                            <a:schemeClr val="tx1"/>
                          </a:solidFill>
                        </a:rPr>
                        <a:t> we do to solve the problem</a:t>
                      </a:r>
                      <a:r>
                        <a:rPr lang="en-US" sz="1100" dirty="0"/>
                        <a:t>?</a:t>
                      </a:r>
                    </a:p>
                  </a:txBody>
                  <a:tcPr/>
                </a:tc>
                <a:tc>
                  <a:txBody>
                    <a:bodyPr/>
                    <a:lstStyle/>
                    <a:p>
                      <a:endParaRPr lang="en-US" sz="1100" dirty="0"/>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WHY</a:t>
                      </a:r>
                      <a:r>
                        <a:rPr lang="en-US" sz="1100" dirty="0">
                          <a:solidFill>
                            <a:srgbClr val="FF0000"/>
                          </a:solidFill>
                        </a:rPr>
                        <a:t> </a:t>
                      </a:r>
                      <a:r>
                        <a:rPr lang="en-US" sz="1100" dirty="0"/>
                        <a:t>is this important?</a:t>
                      </a:r>
                    </a:p>
                  </a:txBody>
                  <a:tcPr/>
                </a:tc>
                <a:tc>
                  <a:txBody>
                    <a:bodyPr/>
                    <a:lstStyle/>
                    <a:p>
                      <a:endParaRPr lang="en-US" sz="1100"/>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WHO</a:t>
                      </a:r>
                      <a:r>
                        <a:rPr lang="en-US" sz="1100" b="1" baseline="0" dirty="0">
                          <a:solidFill>
                            <a:srgbClr val="FF0000"/>
                          </a:solidFill>
                        </a:rPr>
                        <a:t> </a:t>
                      </a:r>
                      <a:r>
                        <a:rPr lang="en-US" sz="1100" dirty="0"/>
                        <a:t>can help to do this?</a:t>
                      </a:r>
                    </a:p>
                  </a:txBody>
                  <a:tcPr/>
                </a:tc>
                <a:tc>
                  <a:txBody>
                    <a:bodyPr/>
                    <a:lstStyle/>
                    <a:p>
                      <a:endParaRPr lang="en-US" sz="1100"/>
                    </a:p>
                  </a:txBody>
                  <a:tcPr/>
                </a:tc>
                <a:extLst>
                  <a:ext uri="{0D108BD9-81ED-4DB2-BD59-A6C34878D82A}">
                    <a16:rowId xmlns:a16="http://schemas.microsoft.com/office/drawing/2014/main" val="10003"/>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rPr>
                        <a:t>HOW </a:t>
                      </a:r>
                      <a:r>
                        <a:rPr lang="en-US" sz="1100" dirty="0"/>
                        <a:t>will this make a difference?</a:t>
                      </a:r>
                    </a:p>
                  </a:txBody>
                  <a:tcPr/>
                </a:tc>
                <a:tc>
                  <a:txBody>
                    <a:bodyPr/>
                    <a:lstStyle/>
                    <a:p>
                      <a:endParaRPr lang="en-US" sz="1100" dirty="0"/>
                    </a:p>
                  </a:txBody>
                  <a:tcPr/>
                </a:tc>
                <a:extLst>
                  <a:ext uri="{0D108BD9-81ED-4DB2-BD59-A6C34878D82A}">
                    <a16:rowId xmlns:a16="http://schemas.microsoft.com/office/drawing/2014/main" val="10004"/>
                  </a:ext>
                </a:extLst>
              </a:tr>
            </a:tbl>
          </a:graphicData>
        </a:graphic>
      </p:graphicFrame>
      <p:pic>
        <p:nvPicPr>
          <p:cNvPr id="19" name="Picture 18"/>
          <p:cNvPicPr>
            <a:picLocks noChangeAspect="1"/>
          </p:cNvPicPr>
          <p:nvPr/>
        </p:nvPicPr>
        <p:blipFill>
          <a:blip r:embed="rId2"/>
          <a:stretch>
            <a:fillRect/>
          </a:stretch>
        </p:blipFill>
        <p:spPr>
          <a:xfrm>
            <a:off x="622542" y="4889060"/>
            <a:ext cx="1647699" cy="1647699"/>
          </a:xfrm>
          <a:prstGeom prst="rect">
            <a:avLst/>
          </a:prstGeom>
        </p:spPr>
      </p:pic>
      <p:pic>
        <p:nvPicPr>
          <p:cNvPr id="20" name="Picture 19"/>
          <p:cNvPicPr>
            <a:picLocks noChangeAspect="1"/>
          </p:cNvPicPr>
          <p:nvPr/>
        </p:nvPicPr>
        <p:blipFill>
          <a:blip r:embed="rId3"/>
          <a:stretch>
            <a:fillRect/>
          </a:stretch>
        </p:blipFill>
        <p:spPr>
          <a:xfrm>
            <a:off x="6823547" y="5031597"/>
            <a:ext cx="1863253" cy="1397440"/>
          </a:xfrm>
          <a:prstGeom prst="rect">
            <a:avLst/>
          </a:prstGeom>
        </p:spPr>
      </p:pic>
    </p:spTree>
    <p:extLst>
      <p:ext uri="{BB962C8B-B14F-4D97-AF65-F5344CB8AC3E}">
        <p14:creationId xmlns:p14="http://schemas.microsoft.com/office/powerpoint/2010/main" val="3603774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1008001"/>
          </a:xfrm>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
        <p:nvSpPr>
          <p:cNvPr id="2" name="TextBox 1"/>
          <p:cNvSpPr txBox="1"/>
          <p:nvPr/>
        </p:nvSpPr>
        <p:spPr>
          <a:xfrm>
            <a:off x="457200" y="1652201"/>
            <a:ext cx="8229600" cy="3785652"/>
          </a:xfrm>
          <a:prstGeom prst="rect">
            <a:avLst/>
          </a:prstGeom>
          <a:noFill/>
        </p:spPr>
        <p:txBody>
          <a:bodyPr wrap="square" rtlCol="0">
            <a:spAutoFit/>
          </a:bodyPr>
          <a:lstStyle/>
          <a:p>
            <a:pPr algn="ctr"/>
            <a:r>
              <a:rPr lang="en-US" sz="2400" b="1" u="sng" dirty="0"/>
              <a:t>Prep - Impacts of fashion</a:t>
            </a:r>
          </a:p>
          <a:p>
            <a:r>
              <a:rPr lang="en-US" sz="2400" dirty="0"/>
              <a:t>Read through the statements and code them into the </a:t>
            </a:r>
            <a:r>
              <a:rPr lang="en-US" sz="2400" u="sng" dirty="0">
                <a:solidFill>
                  <a:srgbClr val="008000"/>
                </a:solidFill>
              </a:rPr>
              <a:t>environmental</a:t>
            </a:r>
            <a:r>
              <a:rPr lang="en-US" sz="2400" dirty="0"/>
              <a:t>, </a:t>
            </a:r>
            <a:r>
              <a:rPr lang="en-US" sz="2400" u="sng" dirty="0">
                <a:solidFill>
                  <a:srgbClr val="8000FF"/>
                </a:solidFill>
              </a:rPr>
              <a:t>social</a:t>
            </a:r>
            <a:r>
              <a:rPr lang="en-US" sz="2400" dirty="0">
                <a:solidFill>
                  <a:srgbClr val="8000FF"/>
                </a:solidFill>
              </a:rPr>
              <a:t> </a:t>
            </a:r>
            <a:r>
              <a:rPr lang="en-US" sz="2400" dirty="0"/>
              <a:t>or </a:t>
            </a:r>
            <a:r>
              <a:rPr lang="en-US" sz="2400" u="sng" dirty="0">
                <a:solidFill>
                  <a:srgbClr val="FF0000"/>
                </a:solidFill>
              </a:rPr>
              <a:t>economic</a:t>
            </a:r>
            <a:r>
              <a:rPr lang="en-US" sz="2400" dirty="0">
                <a:solidFill>
                  <a:srgbClr val="FF0000"/>
                </a:solidFill>
              </a:rPr>
              <a:t> </a:t>
            </a:r>
            <a:r>
              <a:rPr lang="en-US" sz="2400" dirty="0"/>
              <a:t>impacts of fashion.  </a:t>
            </a:r>
          </a:p>
          <a:p>
            <a:endParaRPr lang="en-US" sz="2400" dirty="0"/>
          </a:p>
          <a:p>
            <a:r>
              <a:rPr lang="en-US" sz="2400" b="1" i="1" dirty="0"/>
              <a:t>Remember:</a:t>
            </a:r>
          </a:p>
          <a:p>
            <a:r>
              <a:rPr lang="en-US" sz="2400" b="1" dirty="0">
                <a:solidFill>
                  <a:srgbClr val="008000"/>
                </a:solidFill>
              </a:rPr>
              <a:t>ENVIRONMENTAL</a:t>
            </a:r>
            <a:r>
              <a:rPr lang="en-US" sz="2400" dirty="0">
                <a:solidFill>
                  <a:srgbClr val="008000"/>
                </a:solidFill>
              </a:rPr>
              <a:t> </a:t>
            </a:r>
            <a:r>
              <a:rPr lang="en-US" sz="2400" dirty="0"/>
              <a:t>= to do with nature and wildlife</a:t>
            </a:r>
          </a:p>
          <a:p>
            <a:r>
              <a:rPr lang="en-US" sz="2400" b="1" dirty="0">
                <a:solidFill>
                  <a:srgbClr val="8000FF"/>
                </a:solidFill>
              </a:rPr>
              <a:t>SOCIAL</a:t>
            </a:r>
            <a:r>
              <a:rPr lang="en-US" sz="2400" dirty="0">
                <a:solidFill>
                  <a:srgbClr val="8000FF"/>
                </a:solidFill>
              </a:rPr>
              <a:t> </a:t>
            </a:r>
            <a:r>
              <a:rPr lang="en-US" sz="2400" dirty="0"/>
              <a:t>= to do with people, health and wellbeing</a:t>
            </a:r>
          </a:p>
          <a:p>
            <a:r>
              <a:rPr lang="en-US" sz="2400" b="1" dirty="0">
                <a:solidFill>
                  <a:srgbClr val="FF0000"/>
                </a:solidFill>
              </a:rPr>
              <a:t>ECONOMIC</a:t>
            </a:r>
            <a:r>
              <a:rPr lang="en-US" sz="2400" dirty="0">
                <a:solidFill>
                  <a:srgbClr val="FF0000"/>
                </a:solidFill>
              </a:rPr>
              <a:t> </a:t>
            </a:r>
            <a:r>
              <a:rPr lang="en-US" sz="2400" dirty="0"/>
              <a:t>= to do with money and jobs</a:t>
            </a:r>
          </a:p>
          <a:p>
            <a:endParaRPr lang="en-US" sz="2400" dirty="0"/>
          </a:p>
          <a:p>
            <a:endParaRPr lang="en-US" sz="2400" dirty="0"/>
          </a:p>
        </p:txBody>
      </p:sp>
      <p:pic>
        <p:nvPicPr>
          <p:cNvPr id="5" name="Picture 4"/>
          <p:cNvPicPr>
            <a:picLocks noChangeAspect="1"/>
          </p:cNvPicPr>
          <p:nvPr/>
        </p:nvPicPr>
        <p:blipFill>
          <a:blip r:embed="rId2"/>
          <a:stretch>
            <a:fillRect/>
          </a:stretch>
        </p:blipFill>
        <p:spPr>
          <a:xfrm>
            <a:off x="6205368" y="3765636"/>
            <a:ext cx="2938632" cy="2574242"/>
          </a:xfrm>
          <a:prstGeom prst="rect">
            <a:avLst/>
          </a:prstGeom>
        </p:spPr>
      </p:pic>
    </p:spTree>
    <p:extLst>
      <p:ext uri="{BB962C8B-B14F-4D97-AF65-F5344CB8AC3E}">
        <p14:creationId xmlns:p14="http://schemas.microsoft.com/office/powerpoint/2010/main" val="4001578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487737"/>
          </a:xfrm>
        </p:spPr>
        <p:style>
          <a:lnRef idx="2">
            <a:schemeClr val="dk1"/>
          </a:lnRef>
          <a:fillRef idx="1">
            <a:schemeClr val="lt1"/>
          </a:fillRef>
          <a:effectRef idx="0">
            <a:schemeClr val="dk1"/>
          </a:effectRef>
          <a:fontRef idx="minor">
            <a:schemeClr val="dk1"/>
          </a:fontRef>
        </p:style>
        <p:txBody>
          <a:bodyPr>
            <a:normAutofit fontScale="90000"/>
          </a:bodyPr>
          <a:lstStyle/>
          <a:p>
            <a:r>
              <a:rPr lang="en-US" sz="2200" b="1" dirty="0"/>
              <a:t>Fashion’s Dirty Secrets</a:t>
            </a:r>
            <a:br>
              <a:rPr lang="en-US" sz="2200" b="1" dirty="0"/>
            </a:br>
            <a:r>
              <a:rPr lang="en-US" sz="1300" b="1" dirty="0"/>
              <a:t>Please print out and stick in your book </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
        <p:nvSpPr>
          <p:cNvPr id="2" name="TextBox 1"/>
          <p:cNvSpPr txBox="1"/>
          <p:nvPr/>
        </p:nvSpPr>
        <p:spPr>
          <a:xfrm>
            <a:off x="1297657" y="6186739"/>
            <a:ext cx="6750428" cy="369332"/>
          </a:xfrm>
          <a:prstGeom prst="rect">
            <a:avLst/>
          </a:prstGeom>
          <a:noFill/>
          <a:ln>
            <a:solidFill>
              <a:schemeClr val="bg1">
                <a:lumMod val="50000"/>
              </a:schemeClr>
            </a:solidFill>
          </a:ln>
        </p:spPr>
        <p:txBody>
          <a:bodyPr wrap="none" rtlCol="0">
            <a:spAutoFit/>
          </a:bodyPr>
          <a:lstStyle/>
          <a:p>
            <a:r>
              <a:rPr lang="en-US" b="1" dirty="0"/>
              <a:t>Challenge</a:t>
            </a:r>
            <a:r>
              <a:rPr lang="en-US" dirty="0"/>
              <a:t>: which type of impact is the greatest?  Explain your answer. </a:t>
            </a:r>
          </a:p>
        </p:txBody>
      </p:sp>
      <p:graphicFrame>
        <p:nvGraphicFramePr>
          <p:cNvPr id="3" name="Table 2"/>
          <p:cNvGraphicFramePr>
            <a:graphicFrameLocks noGrp="1"/>
          </p:cNvGraphicFramePr>
          <p:nvPr>
            <p:extLst>
              <p:ext uri="{D42A27DB-BD31-4B8C-83A1-F6EECF244321}">
                <p14:modId xmlns:p14="http://schemas.microsoft.com/office/powerpoint/2010/main" val="4199139221"/>
              </p:ext>
            </p:extLst>
          </p:nvPr>
        </p:nvGraphicFramePr>
        <p:xfrm>
          <a:off x="457200" y="1110034"/>
          <a:ext cx="8229600" cy="493776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endParaRPr lang="en-US" sz="1200" dirty="0"/>
                    </a:p>
                  </a:txBody>
                  <a:tcPr anchor="ctr"/>
                </a:tc>
                <a:tc>
                  <a:txBody>
                    <a:bodyPr/>
                    <a:lstStyle/>
                    <a:p>
                      <a:pPr algn="ctr"/>
                      <a:r>
                        <a:rPr lang="en-US" sz="1200" dirty="0"/>
                        <a:t>300,000 </a:t>
                      </a:r>
                      <a:r>
                        <a:rPr lang="en-US" sz="1200" dirty="0" err="1"/>
                        <a:t>tonnes</a:t>
                      </a:r>
                      <a:r>
                        <a:rPr lang="en-US" sz="1200" dirty="0"/>
                        <a:t> of clothes are dumped in landfill every year</a:t>
                      </a:r>
                    </a:p>
                  </a:txBody>
                  <a:tcPr anchor="ctr"/>
                </a:tc>
                <a:tc>
                  <a:txBody>
                    <a:bodyPr/>
                    <a:lstStyle/>
                    <a:p>
                      <a:pPr algn="ctr"/>
                      <a:r>
                        <a:rPr lang="en-US" sz="1200" dirty="0"/>
                        <a:t>Polluted</a:t>
                      </a:r>
                      <a:r>
                        <a:rPr lang="en-US" sz="1200" baseline="0" dirty="0"/>
                        <a:t> water becomes so depleted of oxygen that animals can no longer live in it and so the river biodiversity reduces</a:t>
                      </a:r>
                      <a:endParaRPr lang="en-US" sz="1200" dirty="0"/>
                    </a:p>
                  </a:txBody>
                  <a:tcPr anchor="ctr"/>
                </a:tc>
                <a:tc>
                  <a:txBody>
                    <a:bodyPr/>
                    <a:lstStyle/>
                    <a:p>
                      <a:pPr algn="ctr"/>
                      <a:r>
                        <a:rPr lang="en-US" sz="1200" dirty="0"/>
                        <a:t>Tens of thousands of fishing jobs were lost when the Aral</a:t>
                      </a:r>
                      <a:r>
                        <a:rPr lang="en-US" sz="1200" baseline="0" dirty="0"/>
                        <a:t> Sea dried up</a:t>
                      </a:r>
                      <a:endParaRPr lang="en-US" sz="1200" dirty="0"/>
                    </a:p>
                  </a:txBody>
                  <a:tcPr anchor="ctr"/>
                </a:tc>
                <a:extLst>
                  <a:ext uri="{0D108BD9-81ED-4DB2-BD59-A6C34878D82A}">
                    <a16:rowId xmlns:a16="http://schemas.microsoft.com/office/drawing/2014/main" val="10000"/>
                  </a:ext>
                </a:extLst>
              </a:tr>
              <a:tr h="370840">
                <a:tc>
                  <a:txBody>
                    <a:bodyPr/>
                    <a:lstStyle/>
                    <a:p>
                      <a:pPr algn="ctr"/>
                      <a:r>
                        <a:rPr lang="en-US" sz="1200" dirty="0"/>
                        <a:t>£50 billion a year are</a:t>
                      </a:r>
                      <a:r>
                        <a:rPr lang="en-US" sz="1200" baseline="0" dirty="0"/>
                        <a:t> spent on clothes, increasing the demand for fast fashion</a:t>
                      </a:r>
                      <a:endParaRPr lang="en-US" sz="1200" dirty="0"/>
                    </a:p>
                  </a:txBody>
                  <a:tcPr anchor="ctr"/>
                </a:tc>
                <a:tc>
                  <a:txBody>
                    <a:bodyPr/>
                    <a:lstStyle/>
                    <a:p>
                      <a:pPr algn="ctr"/>
                      <a:r>
                        <a:rPr lang="en-US" sz="1200" dirty="0"/>
                        <a:t>Millions of people worldwide suffer</a:t>
                      </a:r>
                      <a:r>
                        <a:rPr lang="en-US" sz="1200" baseline="0" dirty="0"/>
                        <a:t> from water shortages and health problems as a result of cotton production </a:t>
                      </a:r>
                      <a:endParaRPr lang="en-US" sz="1200" dirty="0"/>
                    </a:p>
                  </a:txBody>
                  <a:tcPr anchor="ctr"/>
                </a:tc>
                <a:tc>
                  <a:txBody>
                    <a:bodyPr/>
                    <a:lstStyle/>
                    <a:p>
                      <a:pPr algn="ctr"/>
                      <a:r>
                        <a:rPr lang="en-US" sz="1200" dirty="0"/>
                        <a:t>The Aral Sea is now 10%</a:t>
                      </a:r>
                      <a:r>
                        <a:rPr lang="en-US" sz="1200" baseline="0" dirty="0"/>
                        <a:t> of its original size; this is affecting the microclimate making the weather more extreme</a:t>
                      </a:r>
                      <a:endParaRPr lang="en-US" sz="1200" dirty="0"/>
                    </a:p>
                  </a:txBody>
                  <a:tcPr anchor="ctr"/>
                </a:tc>
                <a:tc>
                  <a:txBody>
                    <a:bodyPr/>
                    <a:lstStyle/>
                    <a:p>
                      <a:pPr algn="ctr"/>
                      <a:r>
                        <a:rPr lang="en-US" sz="1200" dirty="0"/>
                        <a:t>The Chairman of the textile</a:t>
                      </a:r>
                      <a:r>
                        <a:rPr lang="en-US" sz="1200" baseline="0" dirty="0"/>
                        <a:t> Manufacturers Association wants to close factories down in Indonesia, but is unable to as it can only be done by the police</a:t>
                      </a:r>
                      <a:endParaRPr lang="en-US" sz="1200" dirty="0"/>
                    </a:p>
                  </a:txBody>
                  <a:tcPr anchor="ctr"/>
                </a:tc>
                <a:extLst>
                  <a:ext uri="{0D108BD9-81ED-4DB2-BD59-A6C34878D82A}">
                    <a16:rowId xmlns:a16="http://schemas.microsoft.com/office/drawing/2014/main" val="10001"/>
                  </a:ext>
                </a:extLst>
              </a:tr>
              <a:tr h="370840">
                <a:tc>
                  <a:txBody>
                    <a:bodyPr/>
                    <a:lstStyle/>
                    <a:p>
                      <a:pPr algn="ctr"/>
                      <a:r>
                        <a:rPr lang="en-US" sz="1200" dirty="0"/>
                        <a:t>Hundreds of factories in Indonesia use rivers as a waste water sewer; over 400 hundred factories alone</a:t>
                      </a:r>
                      <a:r>
                        <a:rPr lang="en-US" sz="1200" baseline="0" dirty="0"/>
                        <a:t> release waste water into the </a:t>
                      </a:r>
                      <a:r>
                        <a:rPr lang="en-US" sz="1200" baseline="0" dirty="0" err="1"/>
                        <a:t>Citarum</a:t>
                      </a:r>
                      <a:r>
                        <a:rPr lang="en-US" sz="1200" baseline="0" dirty="0"/>
                        <a:t> River every day, making it one of the most polluted rivers in the world</a:t>
                      </a:r>
                      <a:endParaRPr lang="en-US" sz="1200" dirty="0"/>
                    </a:p>
                  </a:txBody>
                  <a:tcPr anchor="ctr"/>
                </a:tc>
                <a:tc>
                  <a:txBody>
                    <a:bodyPr/>
                    <a:lstStyle/>
                    <a:p>
                      <a:pPr algn="ctr"/>
                      <a:r>
                        <a:rPr lang="en-US" sz="1200" dirty="0"/>
                        <a:t>Chemicals that</a:t>
                      </a:r>
                      <a:r>
                        <a:rPr lang="en-US" sz="1200" baseline="0" dirty="0"/>
                        <a:t> used to be in the Aral Sea now like on the exposed ground and can be whipped up into toxic dust storms that cause increased blood pressure, strokes, TB and cancers</a:t>
                      </a:r>
                      <a:endParaRPr lang="en-US" sz="1200" dirty="0"/>
                    </a:p>
                  </a:txBody>
                  <a:tcPr anchor="ctr"/>
                </a:tc>
                <a:tc>
                  <a:txBody>
                    <a:bodyPr/>
                    <a:lstStyle/>
                    <a:p>
                      <a:pPr algn="ctr"/>
                      <a:r>
                        <a:rPr lang="en-US" sz="1200" dirty="0"/>
                        <a:t>Growing</a:t>
                      </a:r>
                      <a:r>
                        <a:rPr lang="en-US" sz="1200" baseline="0" dirty="0"/>
                        <a:t> c</a:t>
                      </a:r>
                      <a:r>
                        <a:rPr lang="en-US" sz="1200" dirty="0"/>
                        <a:t>otton uses more water, pesticides and </a:t>
                      </a:r>
                      <a:r>
                        <a:rPr lang="en-US" sz="1200" dirty="0" err="1"/>
                        <a:t>fertilisers</a:t>
                      </a:r>
                      <a:r>
                        <a:rPr lang="en-US" sz="1200" dirty="0"/>
                        <a:t> than any other fabric</a:t>
                      </a:r>
                    </a:p>
                  </a:txBody>
                  <a:tcPr anchor="ctr"/>
                </a:tc>
                <a:tc>
                  <a:txBody>
                    <a:bodyPr/>
                    <a:lstStyle/>
                    <a:p>
                      <a:pPr algn="ctr"/>
                      <a:r>
                        <a:rPr lang="en-US" sz="1200" dirty="0"/>
                        <a:t>Most western companies</a:t>
                      </a:r>
                      <a:r>
                        <a:rPr lang="en-US" sz="1200" baseline="0" dirty="0"/>
                        <a:t> won’t charge more for their clothes because consumers don’t want to pay high prices</a:t>
                      </a:r>
                      <a:endParaRPr lang="en-US" sz="1200" dirty="0"/>
                    </a:p>
                  </a:txBody>
                  <a:tcPr anchor="ctr"/>
                </a:tc>
                <a:extLst>
                  <a:ext uri="{0D108BD9-81ED-4DB2-BD59-A6C34878D82A}">
                    <a16:rowId xmlns:a16="http://schemas.microsoft.com/office/drawing/2014/main" val="10002"/>
                  </a:ext>
                </a:extLst>
              </a:tr>
              <a:tr h="370840">
                <a:tc>
                  <a:txBody>
                    <a:bodyPr/>
                    <a:lstStyle/>
                    <a:p>
                      <a:pPr algn="ctr"/>
                      <a:r>
                        <a:rPr lang="en-US" sz="1200" dirty="0"/>
                        <a:t>People who protest against factory waste in Indonesia</a:t>
                      </a:r>
                      <a:r>
                        <a:rPr lang="en-US" sz="1200" baseline="0" dirty="0"/>
                        <a:t> can often then face death threats as a result of their actions</a:t>
                      </a:r>
                      <a:endParaRPr lang="en-US" sz="1200" dirty="0"/>
                    </a:p>
                  </a:txBody>
                  <a:tcPr anchor="ctr"/>
                </a:tc>
                <a:tc>
                  <a:txBody>
                    <a:bodyPr/>
                    <a:lstStyle/>
                    <a:p>
                      <a:pPr algn="ctr"/>
                      <a:r>
                        <a:rPr lang="en-US" sz="1200" dirty="0"/>
                        <a:t>Many factories dump pollute</a:t>
                      </a:r>
                      <a:r>
                        <a:rPr lang="en-US" sz="1200" baseline="0" dirty="0"/>
                        <a:t>d water from factories into the river at night or using underwater pipes to make it less detectable</a:t>
                      </a:r>
                      <a:endParaRPr lang="en-US" sz="1200" dirty="0"/>
                    </a:p>
                  </a:txBody>
                  <a:tcPr anchor="ctr"/>
                </a:tc>
                <a:tc>
                  <a:txBody>
                    <a:bodyPr/>
                    <a:lstStyle/>
                    <a:p>
                      <a:pPr algn="ctr"/>
                      <a:r>
                        <a:rPr lang="en-US" sz="1200" dirty="0"/>
                        <a:t>Social media plays a huge</a:t>
                      </a:r>
                      <a:r>
                        <a:rPr lang="en-US" sz="1200" baseline="0" dirty="0"/>
                        <a:t> role in influencing (often) young people to want to buy clothes that fit in with the latest trends</a:t>
                      </a:r>
                      <a:endParaRPr lang="en-US" sz="1200" dirty="0"/>
                    </a:p>
                  </a:txBody>
                  <a:tcPr anchor="ctr"/>
                </a:tc>
                <a:tc>
                  <a:txBody>
                    <a:bodyPr/>
                    <a:lstStyle/>
                    <a:p>
                      <a:pPr algn="ctr"/>
                      <a:r>
                        <a:rPr lang="en-US" sz="1200" dirty="0"/>
                        <a:t>People near the </a:t>
                      </a:r>
                      <a:r>
                        <a:rPr lang="en-US" sz="1200" dirty="0" err="1"/>
                        <a:t>Citarum</a:t>
                      </a:r>
                      <a:r>
                        <a:rPr lang="en-US" sz="1200" dirty="0"/>
                        <a:t> River use water for washing, fishing, bathing; this</a:t>
                      </a:r>
                      <a:r>
                        <a:rPr lang="en-US" sz="1200" baseline="0" dirty="0"/>
                        <a:t> can cause long term health problems and untreatable skin conditions</a:t>
                      </a:r>
                      <a:endParaRPr lang="en-US" sz="1200" dirty="0"/>
                    </a:p>
                  </a:txBody>
                  <a:tcPr anchor="ct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72403321"/>
              </p:ext>
            </p:extLst>
          </p:nvPr>
        </p:nvGraphicFramePr>
        <p:xfrm>
          <a:off x="625957" y="1185783"/>
          <a:ext cx="1785929" cy="828162"/>
        </p:xfrm>
        <a:graphic>
          <a:graphicData uri="http://schemas.openxmlformats.org/drawingml/2006/table">
            <a:tbl>
              <a:tblPr firstRow="1" bandRow="1">
                <a:tableStyleId>{5940675A-B579-460E-94D1-54222C63F5DA}</a:tableStyleId>
              </a:tblPr>
              <a:tblGrid>
                <a:gridCol w="361890">
                  <a:extLst>
                    <a:ext uri="{9D8B030D-6E8A-4147-A177-3AD203B41FA5}">
                      <a16:colId xmlns:a16="http://schemas.microsoft.com/office/drawing/2014/main" val="20000"/>
                    </a:ext>
                  </a:extLst>
                </a:gridCol>
                <a:gridCol w="1424039">
                  <a:extLst>
                    <a:ext uri="{9D8B030D-6E8A-4147-A177-3AD203B41FA5}">
                      <a16:colId xmlns:a16="http://schemas.microsoft.com/office/drawing/2014/main" val="20001"/>
                    </a:ext>
                  </a:extLst>
                </a:gridCol>
              </a:tblGrid>
              <a:tr h="276054">
                <a:tc>
                  <a:txBody>
                    <a:bodyPr/>
                    <a:lstStyle/>
                    <a:p>
                      <a:endParaRPr lang="en-US" sz="1000" dirty="0"/>
                    </a:p>
                  </a:txBody>
                  <a:tcPr/>
                </a:tc>
                <a:tc>
                  <a:txBody>
                    <a:bodyPr/>
                    <a:lstStyle/>
                    <a:p>
                      <a:r>
                        <a:rPr lang="en-US" sz="1000" dirty="0"/>
                        <a:t>Environmental</a:t>
                      </a:r>
                    </a:p>
                  </a:txBody>
                  <a:tcPr/>
                </a:tc>
                <a:extLst>
                  <a:ext uri="{0D108BD9-81ED-4DB2-BD59-A6C34878D82A}">
                    <a16:rowId xmlns:a16="http://schemas.microsoft.com/office/drawing/2014/main" val="10000"/>
                  </a:ext>
                </a:extLst>
              </a:tr>
              <a:tr h="276054">
                <a:tc>
                  <a:txBody>
                    <a:bodyPr/>
                    <a:lstStyle/>
                    <a:p>
                      <a:endParaRPr lang="en-US" sz="1000" dirty="0"/>
                    </a:p>
                  </a:txBody>
                  <a:tcPr/>
                </a:tc>
                <a:tc>
                  <a:txBody>
                    <a:bodyPr/>
                    <a:lstStyle/>
                    <a:p>
                      <a:r>
                        <a:rPr lang="en-US" sz="1000" dirty="0"/>
                        <a:t>Economic</a:t>
                      </a:r>
                    </a:p>
                  </a:txBody>
                  <a:tcPr/>
                </a:tc>
                <a:extLst>
                  <a:ext uri="{0D108BD9-81ED-4DB2-BD59-A6C34878D82A}">
                    <a16:rowId xmlns:a16="http://schemas.microsoft.com/office/drawing/2014/main" val="10001"/>
                  </a:ext>
                </a:extLst>
              </a:tr>
              <a:tr h="276054">
                <a:tc>
                  <a:txBody>
                    <a:bodyPr/>
                    <a:lstStyle/>
                    <a:p>
                      <a:endParaRPr lang="en-US" sz="1000" dirty="0"/>
                    </a:p>
                  </a:txBody>
                  <a:tcPr/>
                </a:tc>
                <a:tc>
                  <a:txBody>
                    <a:bodyPr/>
                    <a:lstStyle/>
                    <a:p>
                      <a:r>
                        <a:rPr lang="en-US" sz="1000" dirty="0"/>
                        <a:t>Social</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16221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1008001"/>
          </a:xfrm>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
        <p:nvSpPr>
          <p:cNvPr id="2" name="TextBox 1"/>
          <p:cNvSpPr txBox="1"/>
          <p:nvPr/>
        </p:nvSpPr>
        <p:spPr>
          <a:xfrm>
            <a:off x="457200" y="1652201"/>
            <a:ext cx="8229600" cy="1015663"/>
          </a:xfrm>
          <a:prstGeom prst="rect">
            <a:avLst/>
          </a:prstGeom>
          <a:noFill/>
        </p:spPr>
        <p:txBody>
          <a:bodyPr wrap="square" rtlCol="0">
            <a:spAutoFit/>
          </a:bodyPr>
          <a:lstStyle/>
          <a:p>
            <a:pPr algn="ctr"/>
            <a:r>
              <a:rPr lang="en-US" sz="2000" b="1" u="sng" dirty="0"/>
              <a:t>Text activity - glossary</a:t>
            </a:r>
            <a:endParaRPr lang="en-US" sz="2000" dirty="0"/>
          </a:p>
          <a:p>
            <a:r>
              <a:rPr lang="en-US" sz="2000" dirty="0"/>
              <a:t>Create a glossary of any geographical or unfamiliar words and use a dictionary, textbook or the internet to find out the meanings.</a:t>
            </a:r>
          </a:p>
        </p:txBody>
      </p:sp>
      <p:graphicFrame>
        <p:nvGraphicFramePr>
          <p:cNvPr id="15" name="Table 14"/>
          <p:cNvGraphicFramePr>
            <a:graphicFrameLocks noGrp="1"/>
          </p:cNvGraphicFramePr>
          <p:nvPr>
            <p:extLst>
              <p:ext uri="{D42A27DB-BD31-4B8C-83A1-F6EECF244321}">
                <p14:modId xmlns:p14="http://schemas.microsoft.com/office/powerpoint/2010/main" val="400442904"/>
              </p:ext>
            </p:extLst>
          </p:nvPr>
        </p:nvGraphicFramePr>
        <p:xfrm>
          <a:off x="457200" y="2743200"/>
          <a:ext cx="8212258" cy="3886200"/>
        </p:xfrm>
        <a:graphic>
          <a:graphicData uri="http://schemas.openxmlformats.org/drawingml/2006/table">
            <a:tbl>
              <a:tblPr firstRow="1" bandRow="1">
                <a:tableStyleId>{5940675A-B579-460E-94D1-54222C63F5DA}</a:tableStyleId>
              </a:tblPr>
              <a:tblGrid>
                <a:gridCol w="1447872">
                  <a:extLst>
                    <a:ext uri="{9D8B030D-6E8A-4147-A177-3AD203B41FA5}">
                      <a16:colId xmlns:a16="http://schemas.microsoft.com/office/drawing/2014/main" val="20000"/>
                    </a:ext>
                  </a:extLst>
                </a:gridCol>
                <a:gridCol w="6764386">
                  <a:extLst>
                    <a:ext uri="{9D8B030D-6E8A-4147-A177-3AD203B41FA5}">
                      <a16:colId xmlns:a16="http://schemas.microsoft.com/office/drawing/2014/main" val="20001"/>
                    </a:ext>
                  </a:extLst>
                </a:gridCol>
              </a:tblGrid>
              <a:tr h="221913">
                <a:tc>
                  <a:txBody>
                    <a:bodyPr/>
                    <a:lstStyle/>
                    <a:p>
                      <a:r>
                        <a:rPr lang="en-US" sz="1100" b="1" i="1" dirty="0"/>
                        <a:t>Word </a:t>
                      </a:r>
                    </a:p>
                  </a:txBody>
                  <a:tcPr>
                    <a:solidFill>
                      <a:srgbClr val="FFFFFF"/>
                    </a:solidFill>
                  </a:tcPr>
                </a:tc>
                <a:tc>
                  <a:txBody>
                    <a:bodyPr/>
                    <a:lstStyle/>
                    <a:p>
                      <a:r>
                        <a:rPr lang="en-US" sz="1100" b="1" i="1" dirty="0"/>
                        <a:t>Definition</a:t>
                      </a:r>
                    </a:p>
                  </a:txBody>
                  <a:tcPr>
                    <a:solidFill>
                      <a:srgbClr val="FFFFFF"/>
                    </a:solidFill>
                  </a:tcPr>
                </a:tc>
                <a:extLst>
                  <a:ext uri="{0D108BD9-81ED-4DB2-BD59-A6C34878D82A}">
                    <a16:rowId xmlns:a16="http://schemas.microsoft.com/office/drawing/2014/main" val="10000"/>
                  </a:ext>
                </a:extLst>
              </a:tr>
              <a:tr h="221913">
                <a:tc>
                  <a:txBody>
                    <a:bodyPr/>
                    <a:lstStyle/>
                    <a:p>
                      <a:r>
                        <a:rPr lang="en-US" sz="1100" dirty="0"/>
                        <a:t>Pollution </a:t>
                      </a:r>
                    </a:p>
                  </a:txBody>
                  <a:tcPr>
                    <a:solidFill>
                      <a:srgbClr val="FFFFFF"/>
                    </a:solidFill>
                  </a:tcPr>
                </a:tc>
                <a:tc>
                  <a:txBody>
                    <a:bodyPr/>
                    <a:lstStyle/>
                    <a:p>
                      <a:endParaRPr lang="en-US" sz="1100"/>
                    </a:p>
                  </a:txBody>
                  <a:tcPr>
                    <a:solidFill>
                      <a:srgbClr val="FFFFFF"/>
                    </a:solidFill>
                  </a:tcPr>
                </a:tc>
                <a:extLst>
                  <a:ext uri="{0D108BD9-81ED-4DB2-BD59-A6C34878D82A}">
                    <a16:rowId xmlns:a16="http://schemas.microsoft.com/office/drawing/2014/main" val="10001"/>
                  </a:ext>
                </a:extLst>
              </a:tr>
              <a:tr h="221913">
                <a:tc>
                  <a:txBody>
                    <a:bodyPr/>
                    <a:lstStyle/>
                    <a:p>
                      <a:r>
                        <a:rPr lang="en-US" sz="1100" dirty="0"/>
                        <a:t>Garment </a:t>
                      </a:r>
                    </a:p>
                  </a:txBody>
                  <a:tcPr>
                    <a:solidFill>
                      <a:srgbClr val="FFFFFF"/>
                    </a:solidFill>
                  </a:tcPr>
                </a:tc>
                <a:tc>
                  <a:txBody>
                    <a:bodyPr/>
                    <a:lstStyle/>
                    <a:p>
                      <a:endParaRPr lang="en-US" sz="1100"/>
                    </a:p>
                  </a:txBody>
                  <a:tcPr>
                    <a:solidFill>
                      <a:srgbClr val="FFFFFF"/>
                    </a:solidFill>
                  </a:tcPr>
                </a:tc>
                <a:extLst>
                  <a:ext uri="{0D108BD9-81ED-4DB2-BD59-A6C34878D82A}">
                    <a16:rowId xmlns:a16="http://schemas.microsoft.com/office/drawing/2014/main" val="10002"/>
                  </a:ext>
                </a:extLst>
              </a:tr>
              <a:tr h="221913">
                <a:tc>
                  <a:txBody>
                    <a:bodyPr/>
                    <a:lstStyle/>
                    <a:p>
                      <a:r>
                        <a:rPr lang="en-US" sz="1100" dirty="0"/>
                        <a:t>Microclimate </a:t>
                      </a:r>
                    </a:p>
                  </a:txBody>
                  <a:tcPr>
                    <a:solidFill>
                      <a:srgbClr val="FFFFFF"/>
                    </a:solidFill>
                  </a:tcPr>
                </a:tc>
                <a:tc>
                  <a:txBody>
                    <a:bodyPr/>
                    <a:lstStyle/>
                    <a:p>
                      <a:endParaRPr lang="en-US" sz="1100"/>
                    </a:p>
                  </a:txBody>
                  <a:tcPr>
                    <a:solidFill>
                      <a:srgbClr val="FFFFFF"/>
                    </a:solidFill>
                  </a:tcPr>
                </a:tc>
                <a:extLst>
                  <a:ext uri="{0D108BD9-81ED-4DB2-BD59-A6C34878D82A}">
                    <a16:rowId xmlns:a16="http://schemas.microsoft.com/office/drawing/2014/main" val="10003"/>
                  </a:ext>
                </a:extLst>
              </a:tr>
              <a:tr h="221913">
                <a:tc>
                  <a:txBody>
                    <a:bodyPr/>
                    <a:lstStyle/>
                    <a:p>
                      <a:r>
                        <a:rPr lang="en-US" sz="1100" dirty="0"/>
                        <a:t>Heavy metals</a:t>
                      </a:r>
                    </a:p>
                  </a:txBody>
                  <a:tcPr>
                    <a:solidFill>
                      <a:srgbClr val="FFFFFF"/>
                    </a:solidFill>
                  </a:tcPr>
                </a:tc>
                <a:tc>
                  <a:txBody>
                    <a:bodyPr/>
                    <a:lstStyle/>
                    <a:p>
                      <a:endParaRPr lang="en-US" sz="1100"/>
                    </a:p>
                  </a:txBody>
                  <a:tcPr>
                    <a:solidFill>
                      <a:srgbClr val="FFFFFF"/>
                    </a:solidFill>
                  </a:tcPr>
                </a:tc>
                <a:extLst>
                  <a:ext uri="{0D108BD9-81ED-4DB2-BD59-A6C34878D82A}">
                    <a16:rowId xmlns:a16="http://schemas.microsoft.com/office/drawing/2014/main" val="10004"/>
                  </a:ext>
                </a:extLst>
              </a:tr>
              <a:tr h="221913">
                <a:tc>
                  <a:txBody>
                    <a:bodyPr/>
                    <a:lstStyle/>
                    <a:p>
                      <a:r>
                        <a:rPr lang="en-US" sz="1100" dirty="0"/>
                        <a:t>Toxic </a:t>
                      </a:r>
                    </a:p>
                  </a:txBody>
                  <a:tcPr>
                    <a:solidFill>
                      <a:srgbClr val="FFFFFF"/>
                    </a:solidFill>
                  </a:tcPr>
                </a:tc>
                <a:tc>
                  <a:txBody>
                    <a:bodyPr/>
                    <a:lstStyle/>
                    <a:p>
                      <a:endParaRPr lang="en-US" sz="1100"/>
                    </a:p>
                  </a:txBody>
                  <a:tcPr>
                    <a:solidFill>
                      <a:srgbClr val="FFFFFF"/>
                    </a:solidFill>
                  </a:tcPr>
                </a:tc>
                <a:extLst>
                  <a:ext uri="{0D108BD9-81ED-4DB2-BD59-A6C34878D82A}">
                    <a16:rowId xmlns:a16="http://schemas.microsoft.com/office/drawing/2014/main" val="10005"/>
                  </a:ext>
                </a:extLst>
              </a:tr>
              <a:tr h="221913">
                <a:tc>
                  <a:txBody>
                    <a:bodyPr/>
                    <a:lstStyle/>
                    <a:p>
                      <a:r>
                        <a:rPr lang="en-US" sz="1100" dirty="0"/>
                        <a:t>Biodiversity </a:t>
                      </a:r>
                    </a:p>
                  </a:txBody>
                  <a:tcPr>
                    <a:solidFill>
                      <a:srgbClr val="FFFFFF"/>
                    </a:solidFill>
                  </a:tcPr>
                </a:tc>
                <a:tc>
                  <a:txBody>
                    <a:bodyPr/>
                    <a:lstStyle/>
                    <a:p>
                      <a:endParaRPr lang="en-US" sz="1100"/>
                    </a:p>
                  </a:txBody>
                  <a:tcPr>
                    <a:solidFill>
                      <a:srgbClr val="FFFFFF"/>
                    </a:solidFill>
                  </a:tcPr>
                </a:tc>
                <a:extLst>
                  <a:ext uri="{0D108BD9-81ED-4DB2-BD59-A6C34878D82A}">
                    <a16:rowId xmlns:a16="http://schemas.microsoft.com/office/drawing/2014/main" val="10006"/>
                  </a:ext>
                </a:extLst>
              </a:tr>
              <a:tr h="221913">
                <a:tc>
                  <a:txBody>
                    <a:bodyPr/>
                    <a:lstStyle/>
                    <a:p>
                      <a:r>
                        <a:rPr lang="en-US" sz="1100" dirty="0"/>
                        <a:t>Sustainable </a:t>
                      </a:r>
                    </a:p>
                  </a:txBody>
                  <a:tcPr>
                    <a:solidFill>
                      <a:srgbClr val="FFFFFF"/>
                    </a:solidFill>
                  </a:tcPr>
                </a:tc>
                <a:tc>
                  <a:txBody>
                    <a:bodyPr/>
                    <a:lstStyle/>
                    <a:p>
                      <a:endParaRPr lang="en-US" sz="1100" dirty="0"/>
                    </a:p>
                  </a:txBody>
                  <a:tcPr>
                    <a:solidFill>
                      <a:srgbClr val="FFFFFF"/>
                    </a:solidFill>
                  </a:tcPr>
                </a:tc>
                <a:extLst>
                  <a:ext uri="{0D108BD9-81ED-4DB2-BD59-A6C34878D82A}">
                    <a16:rowId xmlns:a16="http://schemas.microsoft.com/office/drawing/2014/main" val="10007"/>
                  </a:ext>
                </a:extLst>
              </a:tr>
              <a:tr h="221913">
                <a:tc>
                  <a:txBody>
                    <a:bodyPr/>
                    <a:lstStyle/>
                    <a:p>
                      <a:r>
                        <a:rPr lang="en-US" sz="1100" dirty="0"/>
                        <a:t>Consumer</a:t>
                      </a:r>
                    </a:p>
                  </a:txBody>
                  <a:tcPr>
                    <a:solidFill>
                      <a:srgbClr val="FFFFFF"/>
                    </a:solidFill>
                  </a:tcPr>
                </a:tc>
                <a:tc>
                  <a:txBody>
                    <a:bodyPr/>
                    <a:lstStyle/>
                    <a:p>
                      <a:endParaRPr lang="en-US" sz="1100" dirty="0"/>
                    </a:p>
                  </a:txBody>
                  <a:tcPr>
                    <a:solidFill>
                      <a:srgbClr val="FFFFFF"/>
                    </a:solidFill>
                  </a:tcPr>
                </a:tc>
                <a:extLst>
                  <a:ext uri="{0D108BD9-81ED-4DB2-BD59-A6C34878D82A}">
                    <a16:rowId xmlns:a16="http://schemas.microsoft.com/office/drawing/2014/main" val="10008"/>
                  </a:ext>
                </a:extLst>
              </a:tr>
              <a:tr h="221913">
                <a:tc>
                  <a:txBody>
                    <a:bodyPr/>
                    <a:lstStyle/>
                    <a:p>
                      <a:r>
                        <a:rPr lang="en-US" sz="1100" dirty="0"/>
                        <a:t>Eco-friendly</a:t>
                      </a:r>
                    </a:p>
                  </a:txBody>
                  <a:tcPr>
                    <a:solidFill>
                      <a:srgbClr val="FFFFFF"/>
                    </a:solidFill>
                  </a:tcPr>
                </a:tc>
                <a:tc>
                  <a:txBody>
                    <a:bodyPr/>
                    <a:lstStyle/>
                    <a:p>
                      <a:endParaRPr lang="en-US" sz="1100" dirty="0"/>
                    </a:p>
                  </a:txBody>
                  <a:tcPr>
                    <a:solidFill>
                      <a:srgbClr val="FFFFFF"/>
                    </a:solidFill>
                  </a:tcPr>
                </a:tc>
                <a:extLst>
                  <a:ext uri="{0D108BD9-81ED-4DB2-BD59-A6C34878D82A}">
                    <a16:rowId xmlns:a16="http://schemas.microsoft.com/office/drawing/2014/main" val="10009"/>
                  </a:ext>
                </a:extLst>
              </a:tr>
              <a:tr h="221913">
                <a:tc>
                  <a:txBody>
                    <a:bodyPr/>
                    <a:lstStyle/>
                    <a:p>
                      <a:r>
                        <a:rPr lang="en-US" sz="1100" dirty="0"/>
                        <a:t>Sewer</a:t>
                      </a:r>
                    </a:p>
                  </a:txBody>
                  <a:tcPr>
                    <a:solidFill>
                      <a:srgbClr val="FFFFFF"/>
                    </a:solidFill>
                  </a:tcPr>
                </a:tc>
                <a:tc>
                  <a:txBody>
                    <a:bodyPr/>
                    <a:lstStyle/>
                    <a:p>
                      <a:endParaRPr lang="en-US" sz="1100" dirty="0"/>
                    </a:p>
                  </a:txBody>
                  <a:tcPr>
                    <a:solidFill>
                      <a:srgbClr val="FFFFFF"/>
                    </a:solidFill>
                  </a:tcPr>
                </a:tc>
                <a:extLst>
                  <a:ext uri="{0D108BD9-81ED-4DB2-BD59-A6C34878D82A}">
                    <a16:rowId xmlns:a16="http://schemas.microsoft.com/office/drawing/2014/main" val="10010"/>
                  </a:ext>
                </a:extLst>
              </a:tr>
              <a:tr h="221913">
                <a:tc>
                  <a:txBody>
                    <a:bodyPr/>
                    <a:lstStyle/>
                    <a:p>
                      <a:r>
                        <a:rPr lang="en-US" sz="1100" dirty="0"/>
                        <a:t>Depleted</a:t>
                      </a:r>
                    </a:p>
                  </a:txBody>
                  <a:tcPr>
                    <a:solidFill>
                      <a:srgbClr val="FFFFFF"/>
                    </a:solidFill>
                  </a:tcPr>
                </a:tc>
                <a:tc>
                  <a:txBody>
                    <a:bodyPr/>
                    <a:lstStyle/>
                    <a:p>
                      <a:endParaRPr lang="en-US" sz="1100" dirty="0"/>
                    </a:p>
                  </a:txBody>
                  <a:tcPr>
                    <a:solidFill>
                      <a:srgbClr val="FFFFFF"/>
                    </a:solidFill>
                  </a:tcPr>
                </a:tc>
                <a:extLst>
                  <a:ext uri="{0D108BD9-81ED-4DB2-BD59-A6C34878D82A}">
                    <a16:rowId xmlns:a16="http://schemas.microsoft.com/office/drawing/2014/main" val="10011"/>
                  </a:ext>
                </a:extLst>
              </a:tr>
              <a:tr h="221913">
                <a:tc>
                  <a:txBody>
                    <a:bodyPr/>
                    <a:lstStyle/>
                    <a:p>
                      <a:r>
                        <a:rPr lang="en-US" sz="1100" dirty="0"/>
                        <a:t>Disposable</a:t>
                      </a:r>
                    </a:p>
                  </a:txBody>
                  <a:tcPr>
                    <a:solidFill>
                      <a:srgbClr val="FFFFFF"/>
                    </a:solidFill>
                  </a:tcPr>
                </a:tc>
                <a:tc>
                  <a:txBody>
                    <a:bodyPr/>
                    <a:lstStyle/>
                    <a:p>
                      <a:endParaRPr lang="en-US" sz="1100" dirty="0"/>
                    </a:p>
                  </a:txBody>
                  <a:tcPr>
                    <a:solidFill>
                      <a:srgbClr val="FFFFFF"/>
                    </a:solidFill>
                  </a:tcPr>
                </a:tc>
                <a:extLst>
                  <a:ext uri="{0D108BD9-81ED-4DB2-BD59-A6C34878D82A}">
                    <a16:rowId xmlns:a16="http://schemas.microsoft.com/office/drawing/2014/main" val="10012"/>
                  </a:ext>
                </a:extLst>
              </a:tr>
              <a:tr h="221913">
                <a:tc>
                  <a:txBody>
                    <a:bodyPr/>
                    <a:lstStyle/>
                    <a:p>
                      <a:r>
                        <a:rPr lang="en-US" sz="1100" dirty="0"/>
                        <a:t>Neurological</a:t>
                      </a:r>
                    </a:p>
                  </a:txBody>
                  <a:tcPr>
                    <a:solidFill>
                      <a:srgbClr val="FFFFFF"/>
                    </a:solidFill>
                  </a:tcPr>
                </a:tc>
                <a:tc>
                  <a:txBody>
                    <a:bodyPr/>
                    <a:lstStyle/>
                    <a:p>
                      <a:endParaRPr lang="en-US" sz="1100" dirty="0"/>
                    </a:p>
                  </a:txBody>
                  <a:tcPr>
                    <a:solidFill>
                      <a:srgbClr val="FFFFFF"/>
                    </a:solidFill>
                  </a:tcPr>
                </a:tc>
                <a:extLst>
                  <a:ext uri="{0D108BD9-81ED-4DB2-BD59-A6C34878D82A}">
                    <a16:rowId xmlns:a16="http://schemas.microsoft.com/office/drawing/2014/main" val="10013"/>
                  </a:ext>
                </a:extLst>
              </a:tr>
              <a:tr h="221913">
                <a:tc>
                  <a:txBody>
                    <a:bodyPr/>
                    <a:lstStyle/>
                    <a:p>
                      <a:r>
                        <a:rPr lang="en-US" sz="1100" dirty="0"/>
                        <a:t>Manufacturer </a:t>
                      </a:r>
                    </a:p>
                  </a:txBody>
                  <a:tcPr>
                    <a:solidFill>
                      <a:srgbClr val="FFFFFF"/>
                    </a:solidFill>
                  </a:tcPr>
                </a:tc>
                <a:tc>
                  <a:txBody>
                    <a:bodyPr/>
                    <a:lstStyle/>
                    <a:p>
                      <a:endParaRPr lang="en-US" sz="1100" dirty="0"/>
                    </a:p>
                  </a:txBody>
                  <a:tcPr>
                    <a:solidFill>
                      <a:srgbClr val="FFFFFF"/>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694770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487737"/>
          </a:xfrm>
        </p:spPr>
        <p:style>
          <a:lnRef idx="2">
            <a:schemeClr val="dk1"/>
          </a:lnRef>
          <a:fillRef idx="1">
            <a:schemeClr val="lt1"/>
          </a:fillRef>
          <a:effectRef idx="0">
            <a:schemeClr val="dk1"/>
          </a:effectRef>
          <a:fontRef idx="minor">
            <a:schemeClr val="dk1"/>
          </a:fontRef>
        </p:style>
        <p:txBody>
          <a:bodyPr>
            <a:normAutofit/>
          </a:bodyPr>
          <a:lstStyle/>
          <a:p>
            <a:r>
              <a:rPr lang="en-US" sz="2200" b="1" dirty="0"/>
              <a:t>Glossary task – </a:t>
            </a:r>
            <a:r>
              <a:rPr lang="en-US" sz="1200" b="1" dirty="0"/>
              <a:t>please print out and stick in your book </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graphicFrame>
        <p:nvGraphicFramePr>
          <p:cNvPr id="7" name="Table 6"/>
          <p:cNvGraphicFramePr>
            <a:graphicFrameLocks noGrp="1"/>
          </p:cNvGraphicFramePr>
          <p:nvPr>
            <p:extLst>
              <p:ext uri="{D42A27DB-BD31-4B8C-83A1-F6EECF244321}">
                <p14:modId xmlns:p14="http://schemas.microsoft.com/office/powerpoint/2010/main" val="686055099"/>
              </p:ext>
            </p:extLst>
          </p:nvPr>
        </p:nvGraphicFramePr>
        <p:xfrm>
          <a:off x="457200" y="1000560"/>
          <a:ext cx="8212258" cy="5628840"/>
        </p:xfrm>
        <a:graphic>
          <a:graphicData uri="http://schemas.openxmlformats.org/drawingml/2006/table">
            <a:tbl>
              <a:tblPr firstRow="1" bandRow="1">
                <a:tableStyleId>{5940675A-B579-460E-94D1-54222C63F5DA}</a:tableStyleId>
              </a:tblPr>
              <a:tblGrid>
                <a:gridCol w="1447872">
                  <a:extLst>
                    <a:ext uri="{9D8B030D-6E8A-4147-A177-3AD203B41FA5}">
                      <a16:colId xmlns:a16="http://schemas.microsoft.com/office/drawing/2014/main" val="20000"/>
                    </a:ext>
                  </a:extLst>
                </a:gridCol>
                <a:gridCol w="6764386">
                  <a:extLst>
                    <a:ext uri="{9D8B030D-6E8A-4147-A177-3AD203B41FA5}">
                      <a16:colId xmlns:a16="http://schemas.microsoft.com/office/drawing/2014/main" val="20001"/>
                    </a:ext>
                  </a:extLst>
                </a:gridCol>
              </a:tblGrid>
              <a:tr h="375256">
                <a:tc>
                  <a:txBody>
                    <a:bodyPr/>
                    <a:lstStyle/>
                    <a:p>
                      <a:r>
                        <a:rPr lang="en-US" sz="1600" b="1" i="1" dirty="0"/>
                        <a:t>Word </a:t>
                      </a:r>
                    </a:p>
                  </a:txBody>
                  <a:tcPr>
                    <a:solidFill>
                      <a:srgbClr val="FFFFFF"/>
                    </a:solidFill>
                  </a:tcPr>
                </a:tc>
                <a:tc>
                  <a:txBody>
                    <a:bodyPr/>
                    <a:lstStyle/>
                    <a:p>
                      <a:r>
                        <a:rPr lang="en-US" sz="1600" b="1" i="1" dirty="0"/>
                        <a:t>Definition</a:t>
                      </a:r>
                    </a:p>
                  </a:txBody>
                  <a:tcPr>
                    <a:solidFill>
                      <a:srgbClr val="FFFFFF"/>
                    </a:solidFill>
                  </a:tcPr>
                </a:tc>
                <a:extLst>
                  <a:ext uri="{0D108BD9-81ED-4DB2-BD59-A6C34878D82A}">
                    <a16:rowId xmlns:a16="http://schemas.microsoft.com/office/drawing/2014/main" val="10000"/>
                  </a:ext>
                </a:extLst>
              </a:tr>
              <a:tr h="375256">
                <a:tc>
                  <a:txBody>
                    <a:bodyPr/>
                    <a:lstStyle/>
                    <a:p>
                      <a:r>
                        <a:rPr lang="en-US" sz="1600" dirty="0"/>
                        <a:t>Pollution </a:t>
                      </a:r>
                    </a:p>
                  </a:txBody>
                  <a:tcPr>
                    <a:solidFill>
                      <a:srgbClr val="FFFFFF"/>
                    </a:solidFill>
                  </a:tcPr>
                </a:tc>
                <a:tc>
                  <a:txBody>
                    <a:bodyPr/>
                    <a:lstStyle/>
                    <a:p>
                      <a:endParaRPr lang="en-US" sz="1600"/>
                    </a:p>
                  </a:txBody>
                  <a:tcPr>
                    <a:solidFill>
                      <a:srgbClr val="FFFFFF"/>
                    </a:solidFill>
                  </a:tcPr>
                </a:tc>
                <a:extLst>
                  <a:ext uri="{0D108BD9-81ED-4DB2-BD59-A6C34878D82A}">
                    <a16:rowId xmlns:a16="http://schemas.microsoft.com/office/drawing/2014/main" val="10001"/>
                  </a:ext>
                </a:extLst>
              </a:tr>
              <a:tr h="375256">
                <a:tc>
                  <a:txBody>
                    <a:bodyPr/>
                    <a:lstStyle/>
                    <a:p>
                      <a:r>
                        <a:rPr lang="en-US" sz="1600" dirty="0"/>
                        <a:t>Garment </a:t>
                      </a:r>
                    </a:p>
                  </a:txBody>
                  <a:tcPr>
                    <a:solidFill>
                      <a:srgbClr val="FFFFFF"/>
                    </a:solidFill>
                  </a:tcPr>
                </a:tc>
                <a:tc>
                  <a:txBody>
                    <a:bodyPr/>
                    <a:lstStyle/>
                    <a:p>
                      <a:endParaRPr lang="en-US" sz="1600"/>
                    </a:p>
                  </a:txBody>
                  <a:tcPr>
                    <a:solidFill>
                      <a:srgbClr val="FFFFFF"/>
                    </a:solidFill>
                  </a:tcPr>
                </a:tc>
                <a:extLst>
                  <a:ext uri="{0D108BD9-81ED-4DB2-BD59-A6C34878D82A}">
                    <a16:rowId xmlns:a16="http://schemas.microsoft.com/office/drawing/2014/main" val="10002"/>
                  </a:ext>
                </a:extLst>
              </a:tr>
              <a:tr h="375256">
                <a:tc>
                  <a:txBody>
                    <a:bodyPr/>
                    <a:lstStyle/>
                    <a:p>
                      <a:r>
                        <a:rPr lang="en-US" sz="1600" dirty="0"/>
                        <a:t>Microclimate </a:t>
                      </a:r>
                    </a:p>
                  </a:txBody>
                  <a:tcPr>
                    <a:solidFill>
                      <a:srgbClr val="FFFFFF"/>
                    </a:solidFill>
                  </a:tcPr>
                </a:tc>
                <a:tc>
                  <a:txBody>
                    <a:bodyPr/>
                    <a:lstStyle/>
                    <a:p>
                      <a:endParaRPr lang="en-US" sz="1600"/>
                    </a:p>
                  </a:txBody>
                  <a:tcPr>
                    <a:solidFill>
                      <a:srgbClr val="FFFFFF"/>
                    </a:solidFill>
                  </a:tcPr>
                </a:tc>
                <a:extLst>
                  <a:ext uri="{0D108BD9-81ED-4DB2-BD59-A6C34878D82A}">
                    <a16:rowId xmlns:a16="http://schemas.microsoft.com/office/drawing/2014/main" val="10003"/>
                  </a:ext>
                </a:extLst>
              </a:tr>
              <a:tr h="375256">
                <a:tc>
                  <a:txBody>
                    <a:bodyPr/>
                    <a:lstStyle/>
                    <a:p>
                      <a:r>
                        <a:rPr lang="en-US" sz="1600" dirty="0"/>
                        <a:t>Heavy metals</a:t>
                      </a:r>
                    </a:p>
                  </a:txBody>
                  <a:tcPr>
                    <a:solidFill>
                      <a:srgbClr val="FFFFFF"/>
                    </a:solidFill>
                  </a:tcPr>
                </a:tc>
                <a:tc>
                  <a:txBody>
                    <a:bodyPr/>
                    <a:lstStyle/>
                    <a:p>
                      <a:endParaRPr lang="en-US" sz="1600"/>
                    </a:p>
                  </a:txBody>
                  <a:tcPr>
                    <a:solidFill>
                      <a:srgbClr val="FFFFFF"/>
                    </a:solidFill>
                  </a:tcPr>
                </a:tc>
                <a:extLst>
                  <a:ext uri="{0D108BD9-81ED-4DB2-BD59-A6C34878D82A}">
                    <a16:rowId xmlns:a16="http://schemas.microsoft.com/office/drawing/2014/main" val="10004"/>
                  </a:ext>
                </a:extLst>
              </a:tr>
              <a:tr h="375256">
                <a:tc>
                  <a:txBody>
                    <a:bodyPr/>
                    <a:lstStyle/>
                    <a:p>
                      <a:r>
                        <a:rPr lang="en-US" sz="1600" dirty="0"/>
                        <a:t>Toxic </a:t>
                      </a:r>
                    </a:p>
                  </a:txBody>
                  <a:tcPr>
                    <a:solidFill>
                      <a:srgbClr val="FFFFFF"/>
                    </a:solidFill>
                  </a:tcPr>
                </a:tc>
                <a:tc>
                  <a:txBody>
                    <a:bodyPr/>
                    <a:lstStyle/>
                    <a:p>
                      <a:endParaRPr lang="en-US" sz="1600"/>
                    </a:p>
                  </a:txBody>
                  <a:tcPr>
                    <a:solidFill>
                      <a:srgbClr val="FFFFFF"/>
                    </a:solidFill>
                  </a:tcPr>
                </a:tc>
                <a:extLst>
                  <a:ext uri="{0D108BD9-81ED-4DB2-BD59-A6C34878D82A}">
                    <a16:rowId xmlns:a16="http://schemas.microsoft.com/office/drawing/2014/main" val="10005"/>
                  </a:ext>
                </a:extLst>
              </a:tr>
              <a:tr h="375256">
                <a:tc>
                  <a:txBody>
                    <a:bodyPr/>
                    <a:lstStyle/>
                    <a:p>
                      <a:r>
                        <a:rPr lang="en-US" sz="1600" dirty="0"/>
                        <a:t>Biodiversity </a:t>
                      </a:r>
                    </a:p>
                  </a:txBody>
                  <a:tcPr>
                    <a:solidFill>
                      <a:srgbClr val="FFFFFF"/>
                    </a:solidFill>
                  </a:tcPr>
                </a:tc>
                <a:tc>
                  <a:txBody>
                    <a:bodyPr/>
                    <a:lstStyle/>
                    <a:p>
                      <a:endParaRPr lang="en-US" sz="1600"/>
                    </a:p>
                  </a:txBody>
                  <a:tcPr>
                    <a:solidFill>
                      <a:srgbClr val="FFFFFF"/>
                    </a:solidFill>
                  </a:tcPr>
                </a:tc>
                <a:extLst>
                  <a:ext uri="{0D108BD9-81ED-4DB2-BD59-A6C34878D82A}">
                    <a16:rowId xmlns:a16="http://schemas.microsoft.com/office/drawing/2014/main" val="10006"/>
                  </a:ext>
                </a:extLst>
              </a:tr>
              <a:tr h="375256">
                <a:tc>
                  <a:txBody>
                    <a:bodyPr/>
                    <a:lstStyle/>
                    <a:p>
                      <a:r>
                        <a:rPr lang="en-US" sz="1600" dirty="0"/>
                        <a:t>Sustainable </a:t>
                      </a:r>
                    </a:p>
                  </a:txBody>
                  <a:tcPr>
                    <a:solidFill>
                      <a:srgbClr val="FFFFFF"/>
                    </a:solidFill>
                  </a:tcPr>
                </a:tc>
                <a:tc>
                  <a:txBody>
                    <a:bodyPr/>
                    <a:lstStyle/>
                    <a:p>
                      <a:endParaRPr lang="en-US" sz="1600" dirty="0"/>
                    </a:p>
                  </a:txBody>
                  <a:tcPr>
                    <a:solidFill>
                      <a:srgbClr val="FFFFFF"/>
                    </a:solidFill>
                  </a:tcPr>
                </a:tc>
                <a:extLst>
                  <a:ext uri="{0D108BD9-81ED-4DB2-BD59-A6C34878D82A}">
                    <a16:rowId xmlns:a16="http://schemas.microsoft.com/office/drawing/2014/main" val="10007"/>
                  </a:ext>
                </a:extLst>
              </a:tr>
              <a:tr h="375256">
                <a:tc>
                  <a:txBody>
                    <a:bodyPr/>
                    <a:lstStyle/>
                    <a:p>
                      <a:r>
                        <a:rPr lang="en-US" sz="1600" dirty="0"/>
                        <a:t>Consumer</a:t>
                      </a:r>
                    </a:p>
                  </a:txBody>
                  <a:tcPr>
                    <a:solidFill>
                      <a:srgbClr val="FFFFFF"/>
                    </a:solidFill>
                  </a:tcPr>
                </a:tc>
                <a:tc>
                  <a:txBody>
                    <a:bodyPr/>
                    <a:lstStyle/>
                    <a:p>
                      <a:endParaRPr lang="en-US" sz="1600" dirty="0"/>
                    </a:p>
                  </a:txBody>
                  <a:tcPr>
                    <a:solidFill>
                      <a:srgbClr val="FFFFFF"/>
                    </a:solidFill>
                  </a:tcPr>
                </a:tc>
                <a:extLst>
                  <a:ext uri="{0D108BD9-81ED-4DB2-BD59-A6C34878D82A}">
                    <a16:rowId xmlns:a16="http://schemas.microsoft.com/office/drawing/2014/main" val="10008"/>
                  </a:ext>
                </a:extLst>
              </a:tr>
              <a:tr h="375256">
                <a:tc>
                  <a:txBody>
                    <a:bodyPr/>
                    <a:lstStyle/>
                    <a:p>
                      <a:r>
                        <a:rPr lang="en-US" sz="1600" dirty="0"/>
                        <a:t>Eco-friendly</a:t>
                      </a:r>
                    </a:p>
                  </a:txBody>
                  <a:tcPr>
                    <a:solidFill>
                      <a:srgbClr val="FFFFFF"/>
                    </a:solidFill>
                  </a:tcPr>
                </a:tc>
                <a:tc>
                  <a:txBody>
                    <a:bodyPr/>
                    <a:lstStyle/>
                    <a:p>
                      <a:endParaRPr lang="en-US" sz="1600" dirty="0"/>
                    </a:p>
                  </a:txBody>
                  <a:tcPr>
                    <a:solidFill>
                      <a:srgbClr val="FFFFFF"/>
                    </a:solidFill>
                  </a:tcPr>
                </a:tc>
                <a:extLst>
                  <a:ext uri="{0D108BD9-81ED-4DB2-BD59-A6C34878D82A}">
                    <a16:rowId xmlns:a16="http://schemas.microsoft.com/office/drawing/2014/main" val="10009"/>
                  </a:ext>
                </a:extLst>
              </a:tr>
              <a:tr h="375256">
                <a:tc>
                  <a:txBody>
                    <a:bodyPr/>
                    <a:lstStyle/>
                    <a:p>
                      <a:r>
                        <a:rPr lang="en-US" sz="1600" dirty="0"/>
                        <a:t>Sewer</a:t>
                      </a:r>
                    </a:p>
                  </a:txBody>
                  <a:tcPr>
                    <a:solidFill>
                      <a:srgbClr val="FFFFFF"/>
                    </a:solidFill>
                  </a:tcPr>
                </a:tc>
                <a:tc>
                  <a:txBody>
                    <a:bodyPr/>
                    <a:lstStyle/>
                    <a:p>
                      <a:endParaRPr lang="en-US" sz="1600" dirty="0"/>
                    </a:p>
                  </a:txBody>
                  <a:tcPr>
                    <a:solidFill>
                      <a:srgbClr val="FFFFFF"/>
                    </a:solidFill>
                  </a:tcPr>
                </a:tc>
                <a:extLst>
                  <a:ext uri="{0D108BD9-81ED-4DB2-BD59-A6C34878D82A}">
                    <a16:rowId xmlns:a16="http://schemas.microsoft.com/office/drawing/2014/main" val="10010"/>
                  </a:ext>
                </a:extLst>
              </a:tr>
              <a:tr h="375256">
                <a:tc>
                  <a:txBody>
                    <a:bodyPr/>
                    <a:lstStyle/>
                    <a:p>
                      <a:r>
                        <a:rPr lang="en-US" sz="1600" dirty="0"/>
                        <a:t>Depleted</a:t>
                      </a:r>
                    </a:p>
                  </a:txBody>
                  <a:tcPr>
                    <a:solidFill>
                      <a:srgbClr val="FFFFFF"/>
                    </a:solidFill>
                  </a:tcPr>
                </a:tc>
                <a:tc>
                  <a:txBody>
                    <a:bodyPr/>
                    <a:lstStyle/>
                    <a:p>
                      <a:endParaRPr lang="en-US" sz="1600" dirty="0"/>
                    </a:p>
                  </a:txBody>
                  <a:tcPr>
                    <a:solidFill>
                      <a:srgbClr val="FFFFFF"/>
                    </a:solidFill>
                  </a:tcPr>
                </a:tc>
                <a:extLst>
                  <a:ext uri="{0D108BD9-81ED-4DB2-BD59-A6C34878D82A}">
                    <a16:rowId xmlns:a16="http://schemas.microsoft.com/office/drawing/2014/main" val="10011"/>
                  </a:ext>
                </a:extLst>
              </a:tr>
              <a:tr h="375256">
                <a:tc>
                  <a:txBody>
                    <a:bodyPr/>
                    <a:lstStyle/>
                    <a:p>
                      <a:r>
                        <a:rPr lang="en-US" sz="1600" dirty="0"/>
                        <a:t>Disposable</a:t>
                      </a:r>
                    </a:p>
                  </a:txBody>
                  <a:tcPr>
                    <a:solidFill>
                      <a:srgbClr val="FFFFFF"/>
                    </a:solidFill>
                  </a:tcPr>
                </a:tc>
                <a:tc>
                  <a:txBody>
                    <a:bodyPr/>
                    <a:lstStyle/>
                    <a:p>
                      <a:endParaRPr lang="en-US" sz="1600" dirty="0"/>
                    </a:p>
                  </a:txBody>
                  <a:tcPr>
                    <a:solidFill>
                      <a:srgbClr val="FFFFFF"/>
                    </a:solidFill>
                  </a:tcPr>
                </a:tc>
                <a:extLst>
                  <a:ext uri="{0D108BD9-81ED-4DB2-BD59-A6C34878D82A}">
                    <a16:rowId xmlns:a16="http://schemas.microsoft.com/office/drawing/2014/main" val="10012"/>
                  </a:ext>
                </a:extLst>
              </a:tr>
              <a:tr h="375256">
                <a:tc>
                  <a:txBody>
                    <a:bodyPr/>
                    <a:lstStyle/>
                    <a:p>
                      <a:r>
                        <a:rPr lang="en-US" sz="1600" dirty="0"/>
                        <a:t>Neurological</a:t>
                      </a:r>
                    </a:p>
                  </a:txBody>
                  <a:tcPr>
                    <a:solidFill>
                      <a:srgbClr val="FFFFFF"/>
                    </a:solidFill>
                  </a:tcPr>
                </a:tc>
                <a:tc>
                  <a:txBody>
                    <a:bodyPr/>
                    <a:lstStyle/>
                    <a:p>
                      <a:endParaRPr lang="en-US" sz="1600" dirty="0"/>
                    </a:p>
                  </a:txBody>
                  <a:tcPr>
                    <a:solidFill>
                      <a:srgbClr val="FFFFFF"/>
                    </a:solidFill>
                  </a:tcPr>
                </a:tc>
                <a:extLst>
                  <a:ext uri="{0D108BD9-81ED-4DB2-BD59-A6C34878D82A}">
                    <a16:rowId xmlns:a16="http://schemas.microsoft.com/office/drawing/2014/main" val="10013"/>
                  </a:ext>
                </a:extLst>
              </a:tr>
              <a:tr h="375256">
                <a:tc>
                  <a:txBody>
                    <a:bodyPr/>
                    <a:lstStyle/>
                    <a:p>
                      <a:r>
                        <a:rPr lang="en-US" sz="1600" dirty="0"/>
                        <a:t>Manufacturer </a:t>
                      </a:r>
                    </a:p>
                  </a:txBody>
                  <a:tcPr>
                    <a:solidFill>
                      <a:srgbClr val="FFFFFF"/>
                    </a:solidFill>
                  </a:tcPr>
                </a:tc>
                <a:tc>
                  <a:txBody>
                    <a:bodyPr/>
                    <a:lstStyle/>
                    <a:p>
                      <a:endParaRPr lang="en-US" sz="1600" dirty="0"/>
                    </a:p>
                  </a:txBody>
                  <a:tcPr>
                    <a:solidFill>
                      <a:srgbClr val="FFFFFF"/>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164976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4D5653C-38A4-CA4C-A5F4-AFB422C5338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800" dirty="0"/>
              <a:t>Lesson 2</a:t>
            </a:r>
          </a:p>
        </p:txBody>
      </p:sp>
      <p:sp>
        <p:nvSpPr>
          <p:cNvPr id="6" name="Title 3">
            <a:extLst>
              <a:ext uri="{FF2B5EF4-FFF2-40B4-BE49-F238E27FC236}">
                <a16:creationId xmlns:a16="http://schemas.microsoft.com/office/drawing/2014/main" id="{BE57623D-5470-B744-81B9-00EE825DA06E}"/>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Tree>
    <p:extLst>
      <p:ext uri="{BB962C8B-B14F-4D97-AF65-F5344CB8AC3E}">
        <p14:creationId xmlns:p14="http://schemas.microsoft.com/office/powerpoint/2010/main" val="70432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1008001"/>
          </a:xfrm>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
        <p:nvSpPr>
          <p:cNvPr id="2" name="TextBox 1"/>
          <p:cNvSpPr txBox="1"/>
          <p:nvPr/>
        </p:nvSpPr>
        <p:spPr>
          <a:xfrm>
            <a:off x="457200" y="1596274"/>
            <a:ext cx="8229600" cy="830997"/>
          </a:xfrm>
          <a:prstGeom prst="rect">
            <a:avLst/>
          </a:prstGeom>
          <a:noFill/>
        </p:spPr>
        <p:txBody>
          <a:bodyPr wrap="square" rtlCol="0">
            <a:spAutoFit/>
          </a:bodyPr>
          <a:lstStyle/>
          <a:p>
            <a:pPr algn="ctr"/>
            <a:r>
              <a:rPr lang="en-US" sz="2000" b="1" u="sng" dirty="0"/>
              <a:t>Skills activity – mapping fashion</a:t>
            </a:r>
          </a:p>
          <a:p>
            <a:pPr algn="ctr"/>
            <a:r>
              <a:rPr lang="en-US" sz="1400" dirty="0"/>
              <a:t>Annotate the map with the location of where 8 items of clothing you own are made – Draw a line between where you live and each country- What do you notice?</a:t>
            </a:r>
          </a:p>
        </p:txBody>
      </p:sp>
      <p:pic>
        <p:nvPicPr>
          <p:cNvPr id="8" name="Picture 7">
            <a:extLst>
              <a:ext uri="{FF2B5EF4-FFF2-40B4-BE49-F238E27FC236}">
                <a16:creationId xmlns:a16="http://schemas.microsoft.com/office/drawing/2014/main" id="{5C87AC9B-2665-7B42-95C6-D2064CD7D4D1}"/>
              </a:ext>
            </a:extLst>
          </p:cNvPr>
          <p:cNvPicPr>
            <a:picLocks noChangeAspect="1"/>
          </p:cNvPicPr>
          <p:nvPr/>
        </p:nvPicPr>
        <p:blipFill>
          <a:blip r:embed="rId2"/>
          <a:stretch>
            <a:fillRect/>
          </a:stretch>
        </p:blipFill>
        <p:spPr>
          <a:xfrm>
            <a:off x="1229206" y="2611937"/>
            <a:ext cx="6756316" cy="3894130"/>
          </a:xfrm>
          <a:prstGeom prst="rect">
            <a:avLst/>
          </a:prstGeom>
          <a:solidFill>
            <a:schemeClr val="bg1"/>
          </a:solidFill>
        </p:spPr>
      </p:pic>
    </p:spTree>
    <p:extLst>
      <p:ext uri="{BB962C8B-B14F-4D97-AF65-F5344CB8AC3E}">
        <p14:creationId xmlns:p14="http://schemas.microsoft.com/office/powerpoint/2010/main" val="1029520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7"/>
            <a:ext cx="8229600" cy="418708"/>
          </a:xfrm>
        </p:spPr>
        <p:style>
          <a:lnRef idx="2">
            <a:schemeClr val="dk1"/>
          </a:lnRef>
          <a:fillRef idx="1">
            <a:schemeClr val="lt1"/>
          </a:fillRef>
          <a:effectRef idx="0">
            <a:schemeClr val="dk1"/>
          </a:effectRef>
          <a:fontRef idx="minor">
            <a:schemeClr val="dk1"/>
          </a:fontRef>
        </p:style>
        <p:txBody>
          <a:bodyPr>
            <a:normAutofit fontScale="90000"/>
          </a:bodyPr>
          <a:lstStyle/>
          <a:p>
            <a:r>
              <a:rPr lang="en-US" sz="2400" b="1" dirty="0"/>
              <a:t>Mapping fashion</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pic>
        <p:nvPicPr>
          <p:cNvPr id="3" name="Picture 2"/>
          <p:cNvPicPr>
            <a:picLocks noChangeAspect="1"/>
          </p:cNvPicPr>
          <p:nvPr/>
        </p:nvPicPr>
        <p:blipFill>
          <a:blip r:embed="rId2"/>
          <a:stretch>
            <a:fillRect/>
          </a:stretch>
        </p:blipFill>
        <p:spPr>
          <a:xfrm>
            <a:off x="1270048" y="1867785"/>
            <a:ext cx="6756316" cy="3894130"/>
          </a:xfrm>
          <a:prstGeom prst="rect">
            <a:avLst/>
          </a:prstGeom>
        </p:spPr>
      </p:pic>
      <p:sp>
        <p:nvSpPr>
          <p:cNvPr id="5" name="TextBox 4"/>
          <p:cNvSpPr txBox="1"/>
          <p:nvPr/>
        </p:nvSpPr>
        <p:spPr>
          <a:xfrm>
            <a:off x="457200" y="931708"/>
            <a:ext cx="8229600" cy="523220"/>
          </a:xfrm>
          <a:prstGeom prst="rect">
            <a:avLst/>
          </a:prstGeom>
          <a:noFill/>
        </p:spPr>
        <p:txBody>
          <a:bodyPr wrap="square" rtlCol="0">
            <a:spAutoFit/>
          </a:bodyPr>
          <a:lstStyle/>
          <a:p>
            <a:pPr algn="ctr"/>
            <a:r>
              <a:rPr lang="en-US" sz="1400" dirty="0"/>
              <a:t>Annotate the map with the location of where 8 items of clothing you own are made – Draw a line between where you live and each country- What do you notice? – please print out and stick in your book</a:t>
            </a:r>
          </a:p>
        </p:txBody>
      </p:sp>
      <p:sp>
        <p:nvSpPr>
          <p:cNvPr id="6" name="TextBox 5"/>
          <p:cNvSpPr txBox="1"/>
          <p:nvPr/>
        </p:nvSpPr>
        <p:spPr>
          <a:xfrm>
            <a:off x="97232" y="6174772"/>
            <a:ext cx="8879343" cy="584775"/>
          </a:xfrm>
          <a:prstGeom prst="rect">
            <a:avLst/>
          </a:prstGeom>
          <a:noFill/>
          <a:ln>
            <a:solidFill>
              <a:schemeClr val="accent1"/>
            </a:solidFill>
          </a:ln>
        </p:spPr>
        <p:txBody>
          <a:bodyPr wrap="square" rtlCol="0">
            <a:spAutoFit/>
          </a:bodyPr>
          <a:lstStyle/>
          <a:p>
            <a:r>
              <a:rPr lang="en-US" sz="1600" b="1" dirty="0"/>
              <a:t>Challenge</a:t>
            </a:r>
            <a:r>
              <a:rPr lang="en-US" sz="1600" dirty="0"/>
              <a:t>: What do we mean by the term globalization?</a:t>
            </a:r>
          </a:p>
          <a:p>
            <a:endParaRPr lang="en-US" sz="1600" dirty="0"/>
          </a:p>
        </p:txBody>
      </p:sp>
    </p:spTree>
    <p:extLst>
      <p:ext uri="{BB962C8B-B14F-4D97-AF65-F5344CB8AC3E}">
        <p14:creationId xmlns:p14="http://schemas.microsoft.com/office/powerpoint/2010/main" val="3171697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1008001"/>
          </a:xfrm>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
        <p:nvSpPr>
          <p:cNvPr id="2" name="TextBox 1"/>
          <p:cNvSpPr txBox="1"/>
          <p:nvPr/>
        </p:nvSpPr>
        <p:spPr>
          <a:xfrm>
            <a:off x="457200" y="1596274"/>
            <a:ext cx="8229600" cy="892552"/>
          </a:xfrm>
          <a:prstGeom prst="rect">
            <a:avLst/>
          </a:prstGeom>
          <a:noFill/>
        </p:spPr>
        <p:txBody>
          <a:bodyPr wrap="square" rtlCol="0">
            <a:spAutoFit/>
          </a:bodyPr>
          <a:lstStyle/>
          <a:p>
            <a:pPr algn="ctr"/>
            <a:r>
              <a:rPr lang="en-US" sz="2000" b="1" u="sng" dirty="0"/>
              <a:t>Skills activity – mapping fashion</a:t>
            </a:r>
          </a:p>
          <a:p>
            <a:r>
              <a:rPr lang="en-GB" sz="1600" dirty="0">
                <a:hlinkClick r:id="rId2">
                  <a:extLst>
                    <a:ext uri="{A12FA001-AC4F-418D-AE19-62706E023703}">
                      <ahyp:hlinkClr xmlns:ahyp="http://schemas.microsoft.com/office/drawing/2018/hyperlinkcolor" val="tx"/>
                    </a:ext>
                  </a:extLst>
                </a:hlinkClick>
              </a:rPr>
              <a:t>https://www.youtube.com/watch?v=BiSYoeqb_VY</a:t>
            </a:r>
            <a:r>
              <a:rPr lang="en-GB" sz="1600" dirty="0"/>
              <a:t>: (watch this video)</a:t>
            </a:r>
          </a:p>
          <a:p>
            <a:r>
              <a:rPr lang="en-US" sz="1600" dirty="0"/>
              <a:t>Annotate the map with the listed locations to show where the fashion is a problem in the world.  </a:t>
            </a:r>
          </a:p>
        </p:txBody>
      </p:sp>
      <p:pic>
        <p:nvPicPr>
          <p:cNvPr id="6" name="Picture 5" descr="Screen Shot 2018-10-17 at 18.08.5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281" y="2611937"/>
            <a:ext cx="5798792" cy="3618050"/>
          </a:xfrm>
          <a:prstGeom prst="rect">
            <a:avLst/>
          </a:prstGeom>
        </p:spPr>
      </p:pic>
    </p:spTree>
    <p:extLst>
      <p:ext uri="{BB962C8B-B14F-4D97-AF65-F5344CB8AC3E}">
        <p14:creationId xmlns:p14="http://schemas.microsoft.com/office/powerpoint/2010/main" val="419849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4D5653C-38A4-CA4C-A5F4-AFB422C53382}"/>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r>
              <a:rPr lang="en-US" sz="4800" dirty="0"/>
              <a:t>Lesson 1</a:t>
            </a:r>
          </a:p>
        </p:txBody>
      </p:sp>
      <p:sp>
        <p:nvSpPr>
          <p:cNvPr id="6" name="Title 3">
            <a:extLst>
              <a:ext uri="{FF2B5EF4-FFF2-40B4-BE49-F238E27FC236}">
                <a16:creationId xmlns:a16="http://schemas.microsoft.com/office/drawing/2014/main" id="{BE57623D-5470-B744-81B9-00EE825DA06E}"/>
              </a:ext>
            </a:extLst>
          </p:cNvPr>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Tree>
    <p:extLst>
      <p:ext uri="{BB962C8B-B14F-4D97-AF65-F5344CB8AC3E}">
        <p14:creationId xmlns:p14="http://schemas.microsoft.com/office/powerpoint/2010/main" val="407222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7"/>
            <a:ext cx="8229600" cy="418708"/>
          </a:xfrm>
        </p:spPr>
        <p:style>
          <a:lnRef idx="2">
            <a:schemeClr val="dk1"/>
          </a:lnRef>
          <a:fillRef idx="1">
            <a:schemeClr val="lt1"/>
          </a:fillRef>
          <a:effectRef idx="0">
            <a:schemeClr val="dk1"/>
          </a:effectRef>
          <a:fontRef idx="minor">
            <a:schemeClr val="dk1"/>
          </a:fontRef>
        </p:style>
        <p:txBody>
          <a:bodyPr>
            <a:normAutofit fontScale="90000"/>
          </a:bodyPr>
          <a:lstStyle/>
          <a:p>
            <a:r>
              <a:rPr lang="en-US" sz="2400" b="1" dirty="0"/>
              <a:t>Mapping fashion</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pic>
        <p:nvPicPr>
          <p:cNvPr id="3" name="Picture 2"/>
          <p:cNvPicPr>
            <a:picLocks noChangeAspect="1"/>
          </p:cNvPicPr>
          <p:nvPr/>
        </p:nvPicPr>
        <p:blipFill>
          <a:blip r:embed="rId2"/>
          <a:stretch>
            <a:fillRect/>
          </a:stretch>
        </p:blipFill>
        <p:spPr>
          <a:xfrm>
            <a:off x="1270048" y="1867785"/>
            <a:ext cx="6756316" cy="3894130"/>
          </a:xfrm>
          <a:prstGeom prst="rect">
            <a:avLst/>
          </a:prstGeom>
        </p:spPr>
      </p:pic>
      <p:sp>
        <p:nvSpPr>
          <p:cNvPr id="5" name="TextBox 4"/>
          <p:cNvSpPr txBox="1"/>
          <p:nvPr/>
        </p:nvSpPr>
        <p:spPr>
          <a:xfrm>
            <a:off x="328411" y="922692"/>
            <a:ext cx="8229600" cy="738664"/>
          </a:xfrm>
          <a:prstGeom prst="rect">
            <a:avLst/>
          </a:prstGeom>
          <a:noFill/>
        </p:spPr>
        <p:txBody>
          <a:bodyPr wrap="square" rtlCol="0">
            <a:spAutoFit/>
          </a:bodyPr>
          <a:lstStyle/>
          <a:p>
            <a:r>
              <a:rPr lang="en-US" sz="1400" dirty="0"/>
              <a:t>Use an atlas to help you plot the following locations where fashion has caused problems: please print out and stick in your book :</a:t>
            </a:r>
          </a:p>
          <a:p>
            <a:r>
              <a:rPr lang="en-US" sz="1400" dirty="0"/>
              <a:t>Indonesia	Vietnam	Bangladesh 		Kazakhstan 		India		Turkey	China		Honduras</a:t>
            </a:r>
          </a:p>
        </p:txBody>
      </p:sp>
      <p:sp>
        <p:nvSpPr>
          <p:cNvPr id="6" name="TextBox 5"/>
          <p:cNvSpPr txBox="1"/>
          <p:nvPr/>
        </p:nvSpPr>
        <p:spPr>
          <a:xfrm>
            <a:off x="97232" y="6174773"/>
            <a:ext cx="9074535" cy="584775"/>
          </a:xfrm>
          <a:prstGeom prst="rect">
            <a:avLst/>
          </a:prstGeom>
          <a:noFill/>
        </p:spPr>
        <p:txBody>
          <a:bodyPr wrap="none" rtlCol="0">
            <a:spAutoFit/>
          </a:bodyPr>
          <a:lstStyle/>
          <a:p>
            <a:r>
              <a:rPr lang="en-US" sz="1600" b="1" dirty="0"/>
              <a:t>Challenge</a:t>
            </a:r>
            <a:r>
              <a:rPr lang="en-US" sz="1600" dirty="0"/>
              <a:t>: use the internet to find and plot the five biggest importers of clothes (countries who buy them)</a:t>
            </a:r>
            <a:endParaRPr lang="en-GB" sz="1600" dirty="0">
              <a:hlinkClick r:id="rId3"/>
            </a:endParaRPr>
          </a:p>
          <a:p>
            <a:r>
              <a:rPr lang="en-GB" sz="1600" dirty="0">
                <a:hlinkClick r:id="rId3"/>
              </a:rPr>
              <a:t>https://www.worldatlas.com/articles/top-10-textile-importing-countries-in-the-world.html</a:t>
            </a:r>
            <a:endParaRPr lang="en-US" sz="1600" dirty="0"/>
          </a:p>
        </p:txBody>
      </p:sp>
    </p:spTree>
    <p:extLst>
      <p:ext uri="{BB962C8B-B14F-4D97-AF65-F5344CB8AC3E}">
        <p14:creationId xmlns:p14="http://schemas.microsoft.com/office/powerpoint/2010/main" val="3752733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1008001"/>
          </a:xfrm>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
        <p:nvSpPr>
          <p:cNvPr id="2" name="TextBox 1"/>
          <p:cNvSpPr txBox="1"/>
          <p:nvPr/>
        </p:nvSpPr>
        <p:spPr>
          <a:xfrm>
            <a:off x="457200" y="1596274"/>
            <a:ext cx="8229600" cy="1015663"/>
          </a:xfrm>
          <a:prstGeom prst="rect">
            <a:avLst/>
          </a:prstGeom>
          <a:noFill/>
        </p:spPr>
        <p:txBody>
          <a:bodyPr wrap="square" rtlCol="0">
            <a:spAutoFit/>
          </a:bodyPr>
          <a:lstStyle/>
          <a:p>
            <a:pPr algn="ctr"/>
            <a:r>
              <a:rPr lang="en-US" sz="2000" b="1" u="sng" dirty="0"/>
              <a:t>Skills activity – plotting the life of plastic</a:t>
            </a:r>
          </a:p>
          <a:p>
            <a:r>
              <a:rPr lang="en-US" sz="2000" dirty="0"/>
              <a:t>Draw a bar chart to show the top ten textile exporters in the world. Remember to keep your work neat and label the axes.</a:t>
            </a:r>
          </a:p>
        </p:txBody>
      </p:sp>
      <p:pic>
        <p:nvPicPr>
          <p:cNvPr id="5" name="Picture 4" descr="Screen Shot 2018-10-17 at 18.09.4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5235" y="2686864"/>
            <a:ext cx="5571741" cy="3753950"/>
          </a:xfrm>
          <a:prstGeom prst="rect">
            <a:avLst/>
          </a:prstGeom>
        </p:spPr>
      </p:pic>
    </p:spTree>
    <p:extLst>
      <p:ext uri="{BB962C8B-B14F-4D97-AF65-F5344CB8AC3E}">
        <p14:creationId xmlns:p14="http://schemas.microsoft.com/office/powerpoint/2010/main" val="2588889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46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7"/>
            <a:ext cx="8229600" cy="418708"/>
          </a:xfrm>
        </p:spPr>
        <p:style>
          <a:lnRef idx="2">
            <a:schemeClr val="dk1"/>
          </a:lnRef>
          <a:fillRef idx="1">
            <a:schemeClr val="lt1"/>
          </a:fillRef>
          <a:effectRef idx="0">
            <a:schemeClr val="dk1"/>
          </a:effectRef>
          <a:fontRef idx="minor">
            <a:schemeClr val="dk1"/>
          </a:fontRef>
        </p:style>
        <p:txBody>
          <a:bodyPr>
            <a:normAutofit fontScale="90000"/>
          </a:bodyPr>
          <a:lstStyle/>
          <a:p>
            <a:r>
              <a:rPr lang="en-US" sz="2400" b="1" dirty="0"/>
              <a:t>Plotting fashion- </a:t>
            </a:r>
            <a:r>
              <a:rPr lang="en-US" sz="1300" dirty="0"/>
              <a:t>please print out and stick in your book</a:t>
            </a:r>
            <a:endParaRPr lang="en-US" sz="1300" b="1" dirty="0"/>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graphicFrame>
        <p:nvGraphicFramePr>
          <p:cNvPr id="2" name="Table 1"/>
          <p:cNvGraphicFramePr>
            <a:graphicFrameLocks noGrp="1"/>
          </p:cNvGraphicFramePr>
          <p:nvPr>
            <p:extLst>
              <p:ext uri="{D42A27DB-BD31-4B8C-83A1-F6EECF244321}">
                <p14:modId xmlns:p14="http://schemas.microsoft.com/office/powerpoint/2010/main" val="3890093033"/>
              </p:ext>
            </p:extLst>
          </p:nvPr>
        </p:nvGraphicFramePr>
        <p:xfrm>
          <a:off x="675930" y="1060823"/>
          <a:ext cx="2650564" cy="5007692"/>
        </p:xfrm>
        <a:graphic>
          <a:graphicData uri="http://schemas.openxmlformats.org/drawingml/2006/table">
            <a:tbl>
              <a:tblPr firstRow="1" bandRow="1">
                <a:tableStyleId>{5940675A-B579-460E-94D1-54222C63F5DA}</a:tableStyleId>
              </a:tblPr>
              <a:tblGrid>
                <a:gridCol w="1325282">
                  <a:extLst>
                    <a:ext uri="{9D8B030D-6E8A-4147-A177-3AD203B41FA5}">
                      <a16:colId xmlns:a16="http://schemas.microsoft.com/office/drawing/2014/main" val="20000"/>
                    </a:ext>
                  </a:extLst>
                </a:gridCol>
                <a:gridCol w="1325282">
                  <a:extLst>
                    <a:ext uri="{9D8B030D-6E8A-4147-A177-3AD203B41FA5}">
                      <a16:colId xmlns:a16="http://schemas.microsoft.com/office/drawing/2014/main" val="20001"/>
                    </a:ext>
                  </a:extLst>
                </a:gridCol>
              </a:tblGrid>
              <a:tr h="714393">
                <a:tc>
                  <a:txBody>
                    <a:bodyPr/>
                    <a:lstStyle/>
                    <a:p>
                      <a:r>
                        <a:rPr lang="en-US" sz="1600" b="1" dirty="0"/>
                        <a:t>Country</a:t>
                      </a:r>
                    </a:p>
                  </a:txBody>
                  <a:tcPr/>
                </a:tc>
                <a:tc>
                  <a:txBody>
                    <a:bodyPr/>
                    <a:lstStyle/>
                    <a:p>
                      <a:pPr algn="ctr"/>
                      <a:r>
                        <a:rPr lang="en-US" sz="1600" b="1" dirty="0"/>
                        <a:t>Textile export value</a:t>
                      </a:r>
                      <a:r>
                        <a:rPr lang="en-US" sz="1600" b="1" baseline="0" dirty="0"/>
                        <a:t> (US$ billions)</a:t>
                      </a:r>
                      <a:endParaRPr lang="en-US" sz="1600" b="1" dirty="0"/>
                    </a:p>
                  </a:txBody>
                  <a:tcPr/>
                </a:tc>
                <a:extLst>
                  <a:ext uri="{0D108BD9-81ED-4DB2-BD59-A6C34878D82A}">
                    <a16:rowId xmlns:a16="http://schemas.microsoft.com/office/drawing/2014/main" val="10000"/>
                  </a:ext>
                </a:extLst>
              </a:tr>
              <a:tr h="502721">
                <a:tc>
                  <a:txBody>
                    <a:bodyPr/>
                    <a:lstStyle/>
                    <a:p>
                      <a:r>
                        <a:rPr lang="en-US" sz="1600" dirty="0"/>
                        <a:t>China </a:t>
                      </a:r>
                    </a:p>
                  </a:txBody>
                  <a:tcPr/>
                </a:tc>
                <a:tc>
                  <a:txBody>
                    <a:bodyPr/>
                    <a:lstStyle/>
                    <a:p>
                      <a:pPr algn="ctr"/>
                      <a:r>
                        <a:rPr lang="en-US" sz="1600" dirty="0"/>
                        <a:t>110</a:t>
                      </a:r>
                    </a:p>
                  </a:txBody>
                  <a:tcPr/>
                </a:tc>
                <a:extLst>
                  <a:ext uri="{0D108BD9-81ED-4DB2-BD59-A6C34878D82A}">
                    <a16:rowId xmlns:a16="http://schemas.microsoft.com/office/drawing/2014/main" val="10001"/>
                  </a:ext>
                </a:extLst>
              </a:tr>
              <a:tr h="502721">
                <a:tc>
                  <a:txBody>
                    <a:bodyPr/>
                    <a:lstStyle/>
                    <a:p>
                      <a:r>
                        <a:rPr lang="en-US" sz="1600" dirty="0"/>
                        <a:t>EU</a:t>
                      </a:r>
                    </a:p>
                  </a:txBody>
                  <a:tcPr/>
                </a:tc>
                <a:tc>
                  <a:txBody>
                    <a:bodyPr/>
                    <a:lstStyle/>
                    <a:p>
                      <a:pPr algn="ctr"/>
                      <a:r>
                        <a:rPr lang="en-US" sz="1600" dirty="0"/>
                        <a:t>69</a:t>
                      </a:r>
                    </a:p>
                  </a:txBody>
                  <a:tcPr/>
                </a:tc>
                <a:extLst>
                  <a:ext uri="{0D108BD9-81ED-4DB2-BD59-A6C34878D82A}">
                    <a16:rowId xmlns:a16="http://schemas.microsoft.com/office/drawing/2014/main" val="10002"/>
                  </a:ext>
                </a:extLst>
              </a:tr>
              <a:tr h="382367">
                <a:tc>
                  <a:txBody>
                    <a:bodyPr/>
                    <a:lstStyle/>
                    <a:p>
                      <a:r>
                        <a:rPr lang="en-US" sz="1600" dirty="0"/>
                        <a:t>India</a:t>
                      </a:r>
                    </a:p>
                  </a:txBody>
                  <a:tcPr/>
                </a:tc>
                <a:tc>
                  <a:txBody>
                    <a:bodyPr/>
                    <a:lstStyle/>
                    <a:p>
                      <a:pPr algn="ctr"/>
                      <a:r>
                        <a:rPr lang="en-US" sz="1600" dirty="0"/>
                        <a:t>17</a:t>
                      </a:r>
                    </a:p>
                  </a:txBody>
                  <a:tcPr/>
                </a:tc>
                <a:extLst>
                  <a:ext uri="{0D108BD9-81ED-4DB2-BD59-A6C34878D82A}">
                    <a16:rowId xmlns:a16="http://schemas.microsoft.com/office/drawing/2014/main" val="10003"/>
                  </a:ext>
                </a:extLst>
              </a:tr>
              <a:tr h="502721">
                <a:tc>
                  <a:txBody>
                    <a:bodyPr/>
                    <a:lstStyle/>
                    <a:p>
                      <a:r>
                        <a:rPr lang="en-US" sz="1600" dirty="0"/>
                        <a:t>US</a:t>
                      </a:r>
                    </a:p>
                  </a:txBody>
                  <a:tcPr/>
                </a:tc>
                <a:tc>
                  <a:txBody>
                    <a:bodyPr/>
                    <a:lstStyle/>
                    <a:p>
                      <a:pPr algn="ctr"/>
                      <a:r>
                        <a:rPr lang="en-US" sz="1600" dirty="0"/>
                        <a:t>14</a:t>
                      </a:r>
                    </a:p>
                  </a:txBody>
                  <a:tcPr/>
                </a:tc>
                <a:extLst>
                  <a:ext uri="{0D108BD9-81ED-4DB2-BD59-A6C34878D82A}">
                    <a16:rowId xmlns:a16="http://schemas.microsoft.com/office/drawing/2014/main" val="10004"/>
                  </a:ext>
                </a:extLst>
              </a:tr>
              <a:tr h="382367">
                <a:tc>
                  <a:txBody>
                    <a:bodyPr/>
                    <a:lstStyle/>
                    <a:p>
                      <a:r>
                        <a:rPr lang="en-US" sz="1600" dirty="0"/>
                        <a:t>Turkey</a:t>
                      </a:r>
                    </a:p>
                  </a:txBody>
                  <a:tcPr/>
                </a:tc>
                <a:tc>
                  <a:txBody>
                    <a:bodyPr/>
                    <a:lstStyle/>
                    <a:p>
                      <a:pPr algn="ctr"/>
                      <a:r>
                        <a:rPr lang="en-US" sz="1600" dirty="0"/>
                        <a:t>11</a:t>
                      </a:r>
                    </a:p>
                  </a:txBody>
                  <a:tcPr/>
                </a:tc>
                <a:extLst>
                  <a:ext uri="{0D108BD9-81ED-4DB2-BD59-A6C34878D82A}">
                    <a16:rowId xmlns:a16="http://schemas.microsoft.com/office/drawing/2014/main" val="10005"/>
                  </a:ext>
                </a:extLst>
              </a:tr>
              <a:tr h="382367">
                <a:tc>
                  <a:txBody>
                    <a:bodyPr/>
                    <a:lstStyle/>
                    <a:p>
                      <a:r>
                        <a:rPr lang="en-US" sz="1600" dirty="0"/>
                        <a:t>South</a:t>
                      </a:r>
                      <a:r>
                        <a:rPr lang="en-US" sz="1600" baseline="0" dirty="0"/>
                        <a:t> Korea</a:t>
                      </a:r>
                      <a:endParaRPr lang="en-US" sz="1600" dirty="0"/>
                    </a:p>
                  </a:txBody>
                  <a:tcPr/>
                </a:tc>
                <a:tc>
                  <a:txBody>
                    <a:bodyPr/>
                    <a:lstStyle/>
                    <a:p>
                      <a:pPr algn="ctr"/>
                      <a:r>
                        <a:rPr lang="en-US" sz="1600" dirty="0"/>
                        <a:t>10</a:t>
                      </a:r>
                    </a:p>
                  </a:txBody>
                  <a:tcPr/>
                </a:tc>
                <a:extLst>
                  <a:ext uri="{0D108BD9-81ED-4DB2-BD59-A6C34878D82A}">
                    <a16:rowId xmlns:a16="http://schemas.microsoft.com/office/drawing/2014/main" val="10006"/>
                  </a:ext>
                </a:extLst>
              </a:tr>
              <a:tr h="382367">
                <a:tc>
                  <a:txBody>
                    <a:bodyPr/>
                    <a:lstStyle/>
                    <a:p>
                      <a:r>
                        <a:rPr lang="en-US" sz="1600" dirty="0"/>
                        <a:t>Taipei</a:t>
                      </a:r>
                    </a:p>
                  </a:txBody>
                  <a:tcPr/>
                </a:tc>
                <a:tc>
                  <a:txBody>
                    <a:bodyPr/>
                    <a:lstStyle/>
                    <a:p>
                      <a:pPr algn="ctr"/>
                      <a:r>
                        <a:rPr lang="en-US" sz="1600" dirty="0"/>
                        <a:t>9</a:t>
                      </a:r>
                    </a:p>
                  </a:txBody>
                  <a:tcPr/>
                </a:tc>
                <a:extLst>
                  <a:ext uri="{0D108BD9-81ED-4DB2-BD59-A6C34878D82A}">
                    <a16:rowId xmlns:a16="http://schemas.microsoft.com/office/drawing/2014/main" val="10007"/>
                  </a:ext>
                </a:extLst>
              </a:tr>
              <a:tr h="382367">
                <a:tc>
                  <a:txBody>
                    <a:bodyPr/>
                    <a:lstStyle/>
                    <a:p>
                      <a:r>
                        <a:rPr lang="en-US" sz="1600" dirty="0"/>
                        <a:t>Pakistan</a:t>
                      </a:r>
                    </a:p>
                  </a:txBody>
                  <a:tcPr/>
                </a:tc>
                <a:tc>
                  <a:txBody>
                    <a:bodyPr/>
                    <a:lstStyle/>
                    <a:p>
                      <a:pPr algn="ctr"/>
                      <a:r>
                        <a:rPr lang="en-US" sz="1600" dirty="0"/>
                        <a:t>8</a:t>
                      </a:r>
                    </a:p>
                  </a:txBody>
                  <a:tcPr/>
                </a:tc>
                <a:extLst>
                  <a:ext uri="{0D108BD9-81ED-4DB2-BD59-A6C34878D82A}">
                    <a16:rowId xmlns:a16="http://schemas.microsoft.com/office/drawing/2014/main" val="10008"/>
                  </a:ext>
                </a:extLst>
              </a:tr>
              <a:tr h="382367">
                <a:tc>
                  <a:txBody>
                    <a:bodyPr/>
                    <a:lstStyle/>
                    <a:p>
                      <a:r>
                        <a:rPr lang="en-US" sz="1600" dirty="0"/>
                        <a:t>Hong</a:t>
                      </a:r>
                      <a:r>
                        <a:rPr lang="en-US" sz="1600" baseline="0" dirty="0"/>
                        <a:t> Kong</a:t>
                      </a:r>
                      <a:endParaRPr lang="en-US" sz="1600" dirty="0"/>
                    </a:p>
                  </a:txBody>
                  <a:tcPr/>
                </a:tc>
                <a:tc>
                  <a:txBody>
                    <a:bodyPr/>
                    <a:lstStyle/>
                    <a:p>
                      <a:pPr algn="ctr"/>
                      <a:r>
                        <a:rPr lang="en-US" sz="1600" dirty="0"/>
                        <a:t>8</a:t>
                      </a:r>
                    </a:p>
                  </a:txBody>
                  <a:tcPr/>
                </a:tc>
                <a:extLst>
                  <a:ext uri="{0D108BD9-81ED-4DB2-BD59-A6C34878D82A}">
                    <a16:rowId xmlns:a16="http://schemas.microsoft.com/office/drawing/2014/main" val="10009"/>
                  </a:ext>
                </a:extLst>
              </a:tr>
              <a:tr h="382367">
                <a:tc>
                  <a:txBody>
                    <a:bodyPr/>
                    <a:lstStyle/>
                    <a:p>
                      <a:r>
                        <a:rPr lang="en-US" sz="1600" dirty="0"/>
                        <a:t>Vietnam</a:t>
                      </a:r>
                    </a:p>
                  </a:txBody>
                  <a:tcPr/>
                </a:tc>
                <a:tc>
                  <a:txBody>
                    <a:bodyPr/>
                    <a:lstStyle/>
                    <a:p>
                      <a:pPr algn="ctr"/>
                      <a:r>
                        <a:rPr lang="en-US" sz="1600" dirty="0"/>
                        <a:t>7</a:t>
                      </a:r>
                    </a:p>
                  </a:txBody>
                  <a:tcPr/>
                </a:tc>
                <a:extLst>
                  <a:ext uri="{0D108BD9-81ED-4DB2-BD59-A6C34878D82A}">
                    <a16:rowId xmlns:a16="http://schemas.microsoft.com/office/drawing/2014/main" val="10010"/>
                  </a:ext>
                </a:extLst>
              </a:tr>
            </a:tbl>
          </a:graphicData>
        </a:graphic>
      </p:graphicFrame>
      <p:sp>
        <p:nvSpPr>
          <p:cNvPr id="8" name="TextBox 7"/>
          <p:cNvSpPr txBox="1"/>
          <p:nvPr/>
        </p:nvSpPr>
        <p:spPr>
          <a:xfrm>
            <a:off x="5960600" y="6215529"/>
            <a:ext cx="733068" cy="276999"/>
          </a:xfrm>
          <a:prstGeom prst="rect">
            <a:avLst/>
          </a:prstGeom>
          <a:noFill/>
        </p:spPr>
        <p:txBody>
          <a:bodyPr wrap="none" rtlCol="0">
            <a:spAutoFit/>
          </a:bodyPr>
          <a:lstStyle/>
          <a:p>
            <a:r>
              <a:rPr lang="en-US" sz="1200" i="1" dirty="0"/>
              <a:t>Country </a:t>
            </a:r>
          </a:p>
        </p:txBody>
      </p:sp>
      <p:sp>
        <p:nvSpPr>
          <p:cNvPr id="9" name="TextBox 8"/>
          <p:cNvSpPr txBox="1"/>
          <p:nvPr/>
        </p:nvSpPr>
        <p:spPr>
          <a:xfrm rot="16200000">
            <a:off x="2872375" y="3384747"/>
            <a:ext cx="2285627" cy="276999"/>
          </a:xfrm>
          <a:prstGeom prst="rect">
            <a:avLst/>
          </a:prstGeom>
          <a:noFill/>
        </p:spPr>
        <p:txBody>
          <a:bodyPr wrap="none" rtlCol="0">
            <a:spAutoFit/>
          </a:bodyPr>
          <a:lstStyle/>
          <a:p>
            <a:r>
              <a:rPr lang="en-US" sz="1200" i="1" dirty="0"/>
              <a:t>Textile export value (US$ billions)</a:t>
            </a:r>
          </a:p>
        </p:txBody>
      </p:sp>
      <p:sp>
        <p:nvSpPr>
          <p:cNvPr id="10" name="TextBox 9"/>
          <p:cNvSpPr txBox="1"/>
          <p:nvPr/>
        </p:nvSpPr>
        <p:spPr>
          <a:xfrm>
            <a:off x="4258516" y="5791516"/>
            <a:ext cx="262662" cy="276999"/>
          </a:xfrm>
          <a:prstGeom prst="rect">
            <a:avLst/>
          </a:prstGeom>
          <a:noFill/>
        </p:spPr>
        <p:txBody>
          <a:bodyPr wrap="none" rtlCol="0">
            <a:spAutoFit/>
          </a:bodyPr>
          <a:lstStyle/>
          <a:p>
            <a:r>
              <a:rPr lang="en-US" sz="1200" dirty="0"/>
              <a:t>0</a:t>
            </a:r>
          </a:p>
        </p:txBody>
      </p:sp>
      <p:sp>
        <p:nvSpPr>
          <p:cNvPr id="12" name="TextBox 11"/>
          <p:cNvSpPr txBox="1"/>
          <p:nvPr/>
        </p:nvSpPr>
        <p:spPr>
          <a:xfrm>
            <a:off x="4206255" y="5281118"/>
            <a:ext cx="340658" cy="276999"/>
          </a:xfrm>
          <a:prstGeom prst="rect">
            <a:avLst/>
          </a:prstGeom>
          <a:noFill/>
        </p:spPr>
        <p:txBody>
          <a:bodyPr wrap="none" rtlCol="0">
            <a:spAutoFit/>
          </a:bodyPr>
          <a:lstStyle/>
          <a:p>
            <a:r>
              <a:rPr lang="en-US" sz="1200" dirty="0"/>
              <a:t>10</a:t>
            </a:r>
          </a:p>
        </p:txBody>
      </p:sp>
      <p:sp>
        <p:nvSpPr>
          <p:cNvPr id="13" name="TextBox 12"/>
          <p:cNvSpPr txBox="1"/>
          <p:nvPr/>
        </p:nvSpPr>
        <p:spPr>
          <a:xfrm rot="19487099">
            <a:off x="4283791" y="5972516"/>
            <a:ext cx="526243" cy="246221"/>
          </a:xfrm>
          <a:prstGeom prst="rect">
            <a:avLst/>
          </a:prstGeom>
          <a:noFill/>
        </p:spPr>
        <p:txBody>
          <a:bodyPr wrap="none" rtlCol="0">
            <a:spAutoFit/>
          </a:bodyPr>
          <a:lstStyle/>
          <a:p>
            <a:r>
              <a:rPr lang="en-US" sz="1000" i="1" dirty="0"/>
              <a:t>China </a:t>
            </a:r>
          </a:p>
        </p:txBody>
      </p:sp>
      <p:sp>
        <p:nvSpPr>
          <p:cNvPr id="14" name="TextBox 13"/>
          <p:cNvSpPr txBox="1"/>
          <p:nvPr/>
        </p:nvSpPr>
        <p:spPr>
          <a:xfrm>
            <a:off x="4153689" y="4827606"/>
            <a:ext cx="340658" cy="276999"/>
          </a:xfrm>
          <a:prstGeom prst="rect">
            <a:avLst/>
          </a:prstGeom>
          <a:noFill/>
        </p:spPr>
        <p:txBody>
          <a:bodyPr wrap="none" rtlCol="0">
            <a:spAutoFit/>
          </a:bodyPr>
          <a:lstStyle/>
          <a:p>
            <a:r>
              <a:rPr lang="en-US" sz="1200" dirty="0"/>
              <a:t>20</a:t>
            </a:r>
          </a:p>
        </p:txBody>
      </p:sp>
      <p:graphicFrame>
        <p:nvGraphicFramePr>
          <p:cNvPr id="5" name="Table 4"/>
          <p:cNvGraphicFramePr>
            <a:graphicFrameLocks noGrp="1"/>
          </p:cNvGraphicFramePr>
          <p:nvPr>
            <p:extLst>
              <p:ext uri="{D42A27DB-BD31-4B8C-83A1-F6EECF244321}">
                <p14:modId xmlns:p14="http://schemas.microsoft.com/office/powerpoint/2010/main" val="3735084784"/>
              </p:ext>
            </p:extLst>
          </p:nvPr>
        </p:nvGraphicFramePr>
        <p:xfrm>
          <a:off x="4494346" y="1149399"/>
          <a:ext cx="4192450" cy="4693920"/>
        </p:xfrm>
        <a:graphic>
          <a:graphicData uri="http://schemas.openxmlformats.org/drawingml/2006/table">
            <a:tbl>
              <a:tblPr firstRow="1" bandRow="1">
                <a:tableStyleId>{5940675A-B579-460E-94D1-54222C63F5DA}</a:tableStyleId>
              </a:tblPr>
              <a:tblGrid>
                <a:gridCol w="419245">
                  <a:extLst>
                    <a:ext uri="{9D8B030D-6E8A-4147-A177-3AD203B41FA5}">
                      <a16:colId xmlns:a16="http://schemas.microsoft.com/office/drawing/2014/main" val="20000"/>
                    </a:ext>
                  </a:extLst>
                </a:gridCol>
                <a:gridCol w="419245">
                  <a:extLst>
                    <a:ext uri="{9D8B030D-6E8A-4147-A177-3AD203B41FA5}">
                      <a16:colId xmlns:a16="http://schemas.microsoft.com/office/drawing/2014/main" val="20001"/>
                    </a:ext>
                  </a:extLst>
                </a:gridCol>
                <a:gridCol w="419245">
                  <a:extLst>
                    <a:ext uri="{9D8B030D-6E8A-4147-A177-3AD203B41FA5}">
                      <a16:colId xmlns:a16="http://schemas.microsoft.com/office/drawing/2014/main" val="20002"/>
                    </a:ext>
                  </a:extLst>
                </a:gridCol>
                <a:gridCol w="419245">
                  <a:extLst>
                    <a:ext uri="{9D8B030D-6E8A-4147-A177-3AD203B41FA5}">
                      <a16:colId xmlns:a16="http://schemas.microsoft.com/office/drawing/2014/main" val="20003"/>
                    </a:ext>
                  </a:extLst>
                </a:gridCol>
                <a:gridCol w="419245">
                  <a:extLst>
                    <a:ext uri="{9D8B030D-6E8A-4147-A177-3AD203B41FA5}">
                      <a16:colId xmlns:a16="http://schemas.microsoft.com/office/drawing/2014/main" val="20004"/>
                    </a:ext>
                  </a:extLst>
                </a:gridCol>
                <a:gridCol w="419245">
                  <a:extLst>
                    <a:ext uri="{9D8B030D-6E8A-4147-A177-3AD203B41FA5}">
                      <a16:colId xmlns:a16="http://schemas.microsoft.com/office/drawing/2014/main" val="20005"/>
                    </a:ext>
                  </a:extLst>
                </a:gridCol>
                <a:gridCol w="419245">
                  <a:extLst>
                    <a:ext uri="{9D8B030D-6E8A-4147-A177-3AD203B41FA5}">
                      <a16:colId xmlns:a16="http://schemas.microsoft.com/office/drawing/2014/main" val="20006"/>
                    </a:ext>
                  </a:extLst>
                </a:gridCol>
                <a:gridCol w="419245">
                  <a:extLst>
                    <a:ext uri="{9D8B030D-6E8A-4147-A177-3AD203B41FA5}">
                      <a16:colId xmlns:a16="http://schemas.microsoft.com/office/drawing/2014/main" val="20007"/>
                    </a:ext>
                  </a:extLst>
                </a:gridCol>
                <a:gridCol w="419245">
                  <a:extLst>
                    <a:ext uri="{9D8B030D-6E8A-4147-A177-3AD203B41FA5}">
                      <a16:colId xmlns:a16="http://schemas.microsoft.com/office/drawing/2014/main" val="20008"/>
                    </a:ext>
                  </a:extLst>
                </a:gridCol>
                <a:gridCol w="419245">
                  <a:extLst>
                    <a:ext uri="{9D8B030D-6E8A-4147-A177-3AD203B41FA5}">
                      <a16:colId xmlns:a16="http://schemas.microsoft.com/office/drawing/2014/main" val="20009"/>
                    </a:ext>
                  </a:extLst>
                </a:gridCol>
              </a:tblGrid>
              <a:tr h="182558">
                <a:tc>
                  <a:txBody>
                    <a:bodyPr/>
                    <a:lstStyle/>
                    <a:p>
                      <a:endParaRPr lang="en-US" sz="800" dirty="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00"/>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01"/>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02"/>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03"/>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04"/>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05"/>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06"/>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07"/>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08"/>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09"/>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10"/>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11"/>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12"/>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13"/>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14"/>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15"/>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16"/>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17"/>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18"/>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19"/>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extLst>
                  <a:ext uri="{0D108BD9-81ED-4DB2-BD59-A6C34878D82A}">
                    <a16:rowId xmlns:a16="http://schemas.microsoft.com/office/drawing/2014/main" val="10020"/>
                  </a:ext>
                </a:extLst>
              </a:tr>
              <a:tr h="182558">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a:p>
                  </a:txBody>
                  <a:tcPr/>
                </a:tc>
                <a:tc>
                  <a:txBody>
                    <a:bodyPr/>
                    <a:lstStyle/>
                    <a:p>
                      <a:endParaRPr lang="en-US" sz="800" dirty="0"/>
                    </a:p>
                  </a:txBody>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271367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1008001"/>
          </a:xfrm>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88126"/>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pic>
        <p:nvPicPr>
          <p:cNvPr id="2" name="Picture 1"/>
          <p:cNvPicPr>
            <a:picLocks noChangeAspect="1"/>
          </p:cNvPicPr>
          <p:nvPr/>
        </p:nvPicPr>
        <p:blipFill>
          <a:blip r:embed="rId2"/>
          <a:stretch>
            <a:fillRect/>
          </a:stretch>
        </p:blipFill>
        <p:spPr>
          <a:xfrm>
            <a:off x="734034" y="1721114"/>
            <a:ext cx="2534356" cy="2290997"/>
          </a:xfrm>
          <a:prstGeom prst="rect">
            <a:avLst/>
          </a:prstGeom>
        </p:spPr>
      </p:pic>
      <p:pic>
        <p:nvPicPr>
          <p:cNvPr id="3" name="Picture 2"/>
          <p:cNvPicPr>
            <a:picLocks noChangeAspect="1"/>
          </p:cNvPicPr>
          <p:nvPr/>
        </p:nvPicPr>
        <p:blipFill>
          <a:blip r:embed="rId3"/>
          <a:stretch>
            <a:fillRect/>
          </a:stretch>
        </p:blipFill>
        <p:spPr>
          <a:xfrm>
            <a:off x="5398833" y="4215689"/>
            <a:ext cx="3118634" cy="2222512"/>
          </a:xfrm>
          <a:prstGeom prst="rect">
            <a:avLst/>
          </a:prstGeom>
        </p:spPr>
      </p:pic>
      <p:pic>
        <p:nvPicPr>
          <p:cNvPr id="5" name="Picture 4"/>
          <p:cNvPicPr>
            <a:picLocks noChangeAspect="1"/>
          </p:cNvPicPr>
          <p:nvPr/>
        </p:nvPicPr>
        <p:blipFill>
          <a:blip r:embed="rId4"/>
          <a:stretch>
            <a:fillRect/>
          </a:stretch>
        </p:blipFill>
        <p:spPr>
          <a:xfrm>
            <a:off x="6177845" y="1672489"/>
            <a:ext cx="2339622" cy="2339622"/>
          </a:xfrm>
          <a:prstGeom prst="rect">
            <a:avLst/>
          </a:prstGeom>
        </p:spPr>
      </p:pic>
      <p:pic>
        <p:nvPicPr>
          <p:cNvPr id="8" name="Picture 7"/>
          <p:cNvPicPr>
            <a:picLocks noChangeAspect="1"/>
          </p:cNvPicPr>
          <p:nvPr/>
        </p:nvPicPr>
        <p:blipFill>
          <a:blip r:embed="rId5"/>
          <a:stretch>
            <a:fillRect/>
          </a:stretch>
        </p:blipFill>
        <p:spPr>
          <a:xfrm>
            <a:off x="734034" y="4270813"/>
            <a:ext cx="3103739" cy="2065397"/>
          </a:xfrm>
          <a:prstGeom prst="rect">
            <a:avLst/>
          </a:prstGeom>
        </p:spPr>
      </p:pic>
      <p:pic>
        <p:nvPicPr>
          <p:cNvPr id="9" name="Picture 8"/>
          <p:cNvPicPr>
            <a:picLocks noChangeAspect="1"/>
          </p:cNvPicPr>
          <p:nvPr/>
        </p:nvPicPr>
        <p:blipFill>
          <a:blip r:embed="rId6"/>
          <a:stretch>
            <a:fillRect/>
          </a:stretch>
        </p:blipFill>
        <p:spPr>
          <a:xfrm>
            <a:off x="2667000" y="2743200"/>
            <a:ext cx="3810000" cy="2133600"/>
          </a:xfrm>
          <a:prstGeom prst="rect">
            <a:avLst/>
          </a:prstGeom>
          <a:ln w="38100" cap="sq">
            <a:solidFill>
              <a:schemeClr val="bg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4280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4"/>
            <a:ext cx="8229600" cy="1052513"/>
          </a:xfrm>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
        <p:nvSpPr>
          <p:cNvPr id="3" name="Content Placeholder 2"/>
          <p:cNvSpPr>
            <a:spLocks noGrp="1"/>
          </p:cNvSpPr>
          <p:nvPr>
            <p:ph idx="1"/>
          </p:nvPr>
        </p:nvSpPr>
        <p:spPr>
          <a:xfrm>
            <a:off x="457200" y="1600202"/>
            <a:ext cx="8229600" cy="1687688"/>
          </a:xfrm>
        </p:spPr>
        <p:txBody>
          <a:bodyPr>
            <a:normAutofit fontScale="85000" lnSpcReduction="20000"/>
          </a:bodyPr>
          <a:lstStyle/>
          <a:p>
            <a:pPr marL="0" indent="0">
              <a:buNone/>
            </a:pPr>
            <a:r>
              <a:rPr lang="en-US" b="1" dirty="0"/>
              <a:t>Starter:		</a:t>
            </a:r>
            <a:r>
              <a:rPr lang="en-US" dirty="0"/>
              <a:t>WHAT is this image showing?</a:t>
            </a:r>
          </a:p>
          <a:p>
            <a:pPr marL="0" indent="0" algn="ctr">
              <a:buNone/>
            </a:pPr>
            <a:r>
              <a:rPr lang="en-US" dirty="0"/>
              <a:t>WHY is this happening?</a:t>
            </a:r>
          </a:p>
          <a:p>
            <a:pPr marL="0" indent="0" algn="ctr">
              <a:buNone/>
            </a:pPr>
            <a:r>
              <a:rPr lang="en-US" dirty="0"/>
              <a:t>WHERE do you think this is happening?</a:t>
            </a:r>
          </a:p>
          <a:p>
            <a:pPr marL="0" indent="0" algn="ctr">
              <a:buNone/>
            </a:pPr>
            <a:r>
              <a:rPr lang="en-US" dirty="0"/>
              <a:t>HOW does it make you feel?</a:t>
            </a:r>
          </a:p>
        </p:txBody>
      </p:sp>
      <p:sp>
        <p:nvSpPr>
          <p:cNvPr id="7"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8" name="TextBox 7"/>
          <p:cNvSpPr txBox="1"/>
          <p:nvPr/>
        </p:nvSpPr>
        <p:spPr>
          <a:xfrm>
            <a:off x="457200" y="88126"/>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pic>
        <p:nvPicPr>
          <p:cNvPr id="5" name="Picture 4"/>
          <p:cNvPicPr>
            <a:picLocks noChangeAspect="1"/>
          </p:cNvPicPr>
          <p:nvPr/>
        </p:nvPicPr>
        <p:blipFill rotWithShape="1">
          <a:blip r:embed="rId2"/>
          <a:srcRect t="12673" b="14303"/>
          <a:stretch/>
        </p:blipFill>
        <p:spPr>
          <a:xfrm>
            <a:off x="3104445" y="3255720"/>
            <a:ext cx="3033889" cy="3325281"/>
          </a:xfrm>
          <a:prstGeom prst="rect">
            <a:avLst/>
          </a:prstGeom>
        </p:spPr>
      </p:pic>
    </p:spTree>
    <p:extLst>
      <p:ext uri="{BB962C8B-B14F-4D97-AF65-F5344CB8AC3E}">
        <p14:creationId xmlns:p14="http://schemas.microsoft.com/office/powerpoint/2010/main" val="2356969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366"/>
            <a:ext cx="8229600" cy="1017272"/>
          </a:xfrm>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
        <p:nvSpPr>
          <p:cNvPr id="3" name="Content Placeholder 2"/>
          <p:cNvSpPr>
            <a:spLocks noGrp="1"/>
          </p:cNvSpPr>
          <p:nvPr>
            <p:ph idx="1"/>
          </p:nvPr>
        </p:nvSpPr>
        <p:spPr>
          <a:xfrm>
            <a:off x="457200" y="1600201"/>
            <a:ext cx="8229600" cy="2004601"/>
          </a:xfrm>
        </p:spPr>
        <p:txBody>
          <a:bodyPr>
            <a:normAutofit fontScale="92500" lnSpcReduction="20000"/>
          </a:bodyPr>
          <a:lstStyle/>
          <a:p>
            <a:pPr marL="0" indent="0">
              <a:buNone/>
            </a:pPr>
            <a:r>
              <a:rPr lang="en-US" b="1" dirty="0"/>
              <a:t>Starter:		</a:t>
            </a:r>
            <a:r>
              <a:rPr lang="en-US" dirty="0"/>
              <a:t>WHAT is this image showing?</a:t>
            </a:r>
          </a:p>
          <a:p>
            <a:pPr marL="0" indent="0" algn="ctr">
              <a:buNone/>
            </a:pPr>
            <a:r>
              <a:rPr lang="en-US" dirty="0"/>
              <a:t>WHY is this happening?</a:t>
            </a:r>
          </a:p>
          <a:p>
            <a:pPr marL="0" indent="0" algn="ctr">
              <a:buNone/>
            </a:pPr>
            <a:r>
              <a:rPr lang="en-US" dirty="0"/>
              <a:t>WHERE do you think this is happening?</a:t>
            </a:r>
          </a:p>
          <a:p>
            <a:pPr marL="0" indent="0" algn="ctr">
              <a:buNone/>
            </a:pPr>
            <a:r>
              <a:rPr lang="en-US" dirty="0"/>
              <a:t>HOW does it make you feel?</a:t>
            </a:r>
          </a:p>
        </p:txBody>
      </p:sp>
      <p:sp>
        <p:nvSpPr>
          <p:cNvPr id="6"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7" name="TextBox 6"/>
          <p:cNvSpPr txBox="1"/>
          <p:nvPr/>
        </p:nvSpPr>
        <p:spPr>
          <a:xfrm>
            <a:off x="457200" y="88126"/>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pic>
        <p:nvPicPr>
          <p:cNvPr id="4" name="Picture 3"/>
          <p:cNvPicPr>
            <a:picLocks noChangeAspect="1"/>
          </p:cNvPicPr>
          <p:nvPr/>
        </p:nvPicPr>
        <p:blipFill>
          <a:blip r:embed="rId3"/>
          <a:stretch>
            <a:fillRect/>
          </a:stretch>
        </p:blipFill>
        <p:spPr>
          <a:xfrm>
            <a:off x="2596445" y="3594398"/>
            <a:ext cx="4318000" cy="2943324"/>
          </a:xfrm>
          <a:prstGeom prst="rect">
            <a:avLst/>
          </a:prstGeom>
        </p:spPr>
      </p:pic>
    </p:spTree>
    <p:extLst>
      <p:ext uri="{BB962C8B-B14F-4D97-AF65-F5344CB8AC3E}">
        <p14:creationId xmlns:p14="http://schemas.microsoft.com/office/powerpoint/2010/main" val="3822952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1008001"/>
          </a:xfrm>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
        <p:nvSpPr>
          <p:cNvPr id="2" name="TextBox 1"/>
          <p:cNvSpPr txBox="1"/>
          <p:nvPr/>
        </p:nvSpPr>
        <p:spPr>
          <a:xfrm>
            <a:off x="457200" y="1652200"/>
            <a:ext cx="8229600" cy="3970318"/>
          </a:xfrm>
          <a:prstGeom prst="rect">
            <a:avLst/>
          </a:prstGeom>
          <a:noFill/>
        </p:spPr>
        <p:txBody>
          <a:bodyPr wrap="square" rtlCol="0">
            <a:spAutoFit/>
          </a:bodyPr>
          <a:lstStyle/>
          <a:p>
            <a:r>
              <a:rPr lang="en-US" sz="2800" b="1" dirty="0"/>
              <a:t>Part 1: the Aral Sea environment</a:t>
            </a:r>
          </a:p>
          <a:p>
            <a:endParaRPr lang="en-US" sz="2800" dirty="0"/>
          </a:p>
          <a:p>
            <a:r>
              <a:rPr lang="en-US" sz="2800" b="1" dirty="0">
                <a:solidFill>
                  <a:srgbClr val="FF0000"/>
                </a:solidFill>
              </a:rPr>
              <a:t>WHAT</a:t>
            </a:r>
            <a:r>
              <a:rPr lang="en-US" sz="2800" dirty="0">
                <a:solidFill>
                  <a:srgbClr val="FF0000"/>
                </a:solidFill>
              </a:rPr>
              <a:t> </a:t>
            </a:r>
            <a:r>
              <a:rPr lang="en-US" sz="2800" dirty="0"/>
              <a:t>has happened to this lake?</a:t>
            </a:r>
          </a:p>
          <a:p>
            <a:endParaRPr lang="en-US" sz="2800" dirty="0"/>
          </a:p>
          <a:p>
            <a:r>
              <a:rPr lang="en-US" sz="2800" b="1" dirty="0">
                <a:solidFill>
                  <a:srgbClr val="FF0000"/>
                </a:solidFill>
              </a:rPr>
              <a:t>WHY</a:t>
            </a:r>
            <a:r>
              <a:rPr lang="en-US" sz="2800" dirty="0">
                <a:solidFill>
                  <a:srgbClr val="FF0000"/>
                </a:solidFill>
              </a:rPr>
              <a:t> </a:t>
            </a:r>
            <a:r>
              <a:rPr lang="en-US" sz="2800" dirty="0"/>
              <a:t>is this happening?</a:t>
            </a:r>
          </a:p>
          <a:p>
            <a:endParaRPr lang="en-US" sz="2800" dirty="0"/>
          </a:p>
          <a:p>
            <a:r>
              <a:rPr lang="en-US" sz="2800" b="1" dirty="0">
                <a:solidFill>
                  <a:srgbClr val="FF0000"/>
                </a:solidFill>
              </a:rPr>
              <a:t>HOW</a:t>
            </a:r>
            <a:r>
              <a:rPr lang="en-US" sz="2800" dirty="0">
                <a:solidFill>
                  <a:srgbClr val="FF0000"/>
                </a:solidFill>
              </a:rPr>
              <a:t> </a:t>
            </a:r>
            <a:r>
              <a:rPr lang="en-US" sz="2800" dirty="0"/>
              <a:t>does this make you feel?</a:t>
            </a:r>
          </a:p>
          <a:p>
            <a:endParaRPr lang="en-US" sz="2800" dirty="0"/>
          </a:p>
          <a:p>
            <a:r>
              <a:rPr lang="en-US" sz="2800" b="1" dirty="0">
                <a:solidFill>
                  <a:srgbClr val="FF0000"/>
                </a:solidFill>
              </a:rPr>
              <a:t>WHAT</a:t>
            </a:r>
            <a:r>
              <a:rPr lang="en-US" sz="2800" dirty="0">
                <a:solidFill>
                  <a:srgbClr val="FF0000"/>
                </a:solidFill>
              </a:rPr>
              <a:t> </a:t>
            </a:r>
            <a:r>
              <a:rPr lang="en-US" sz="2800" dirty="0"/>
              <a:t>could we do about it?</a:t>
            </a:r>
          </a:p>
        </p:txBody>
      </p:sp>
      <p:pic>
        <p:nvPicPr>
          <p:cNvPr id="8" name="Picture 7"/>
          <p:cNvPicPr>
            <a:picLocks noChangeAspect="1"/>
          </p:cNvPicPr>
          <p:nvPr/>
        </p:nvPicPr>
        <p:blipFill>
          <a:blip r:embed="rId2"/>
          <a:stretch>
            <a:fillRect/>
          </a:stretch>
        </p:blipFill>
        <p:spPr>
          <a:xfrm>
            <a:off x="5974495" y="3341100"/>
            <a:ext cx="2712305" cy="2712305"/>
          </a:xfrm>
          <a:prstGeom prst="rect">
            <a:avLst/>
          </a:prstGeom>
        </p:spPr>
      </p:pic>
    </p:spTree>
    <p:extLst>
      <p:ext uri="{BB962C8B-B14F-4D97-AF65-F5344CB8AC3E}">
        <p14:creationId xmlns:p14="http://schemas.microsoft.com/office/powerpoint/2010/main" val="414827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1008001"/>
          </a:xfrm>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
        <p:nvSpPr>
          <p:cNvPr id="2" name="TextBox 1"/>
          <p:cNvSpPr txBox="1"/>
          <p:nvPr/>
        </p:nvSpPr>
        <p:spPr>
          <a:xfrm>
            <a:off x="457200" y="1652200"/>
            <a:ext cx="8229600" cy="3970318"/>
          </a:xfrm>
          <a:prstGeom prst="rect">
            <a:avLst/>
          </a:prstGeom>
          <a:noFill/>
        </p:spPr>
        <p:txBody>
          <a:bodyPr wrap="square" rtlCol="0">
            <a:spAutoFit/>
          </a:bodyPr>
          <a:lstStyle/>
          <a:p>
            <a:r>
              <a:rPr lang="en-US" sz="2800" b="1" dirty="0"/>
              <a:t>Part 2: the people of the Aral Sea</a:t>
            </a:r>
          </a:p>
          <a:p>
            <a:endParaRPr lang="en-US" sz="2800" dirty="0"/>
          </a:p>
          <a:p>
            <a:r>
              <a:rPr lang="en-US" sz="2800" b="1" dirty="0">
                <a:solidFill>
                  <a:srgbClr val="FF0000"/>
                </a:solidFill>
              </a:rPr>
              <a:t>WHAT</a:t>
            </a:r>
            <a:r>
              <a:rPr lang="en-US" sz="2800" dirty="0">
                <a:solidFill>
                  <a:srgbClr val="FF0000"/>
                </a:solidFill>
              </a:rPr>
              <a:t> </a:t>
            </a:r>
            <a:r>
              <a:rPr lang="en-US" sz="2800" dirty="0"/>
              <a:t>has happened to the lives of people here?</a:t>
            </a:r>
          </a:p>
          <a:p>
            <a:endParaRPr lang="en-US" sz="2800" dirty="0"/>
          </a:p>
          <a:p>
            <a:r>
              <a:rPr lang="en-US" sz="2800" b="1" dirty="0">
                <a:solidFill>
                  <a:srgbClr val="FF0000"/>
                </a:solidFill>
              </a:rPr>
              <a:t>WHY</a:t>
            </a:r>
            <a:r>
              <a:rPr lang="en-US" sz="2800" dirty="0">
                <a:solidFill>
                  <a:srgbClr val="FF0000"/>
                </a:solidFill>
              </a:rPr>
              <a:t> </a:t>
            </a:r>
            <a:r>
              <a:rPr lang="en-US" sz="2800" dirty="0"/>
              <a:t>is this a problem?</a:t>
            </a:r>
          </a:p>
          <a:p>
            <a:endParaRPr lang="en-US" sz="2800" dirty="0"/>
          </a:p>
          <a:p>
            <a:r>
              <a:rPr lang="en-US" sz="2800" b="1" dirty="0">
                <a:solidFill>
                  <a:srgbClr val="FF0000"/>
                </a:solidFill>
              </a:rPr>
              <a:t>HOW</a:t>
            </a:r>
            <a:r>
              <a:rPr lang="en-US" sz="2800" dirty="0">
                <a:solidFill>
                  <a:srgbClr val="FF0000"/>
                </a:solidFill>
              </a:rPr>
              <a:t> </a:t>
            </a:r>
            <a:r>
              <a:rPr lang="en-US" sz="2800" dirty="0"/>
              <a:t>does this make you feel?</a:t>
            </a:r>
          </a:p>
          <a:p>
            <a:endParaRPr lang="en-US" sz="2800" dirty="0"/>
          </a:p>
          <a:p>
            <a:r>
              <a:rPr lang="en-US" sz="2800" b="1" dirty="0">
                <a:solidFill>
                  <a:srgbClr val="FF0000"/>
                </a:solidFill>
              </a:rPr>
              <a:t>WHAT</a:t>
            </a:r>
            <a:r>
              <a:rPr lang="en-US" sz="2800" dirty="0">
                <a:solidFill>
                  <a:srgbClr val="FF0000"/>
                </a:solidFill>
              </a:rPr>
              <a:t> </a:t>
            </a:r>
            <a:r>
              <a:rPr lang="en-US" sz="2800" dirty="0"/>
              <a:t>could we do about it?</a:t>
            </a:r>
          </a:p>
        </p:txBody>
      </p:sp>
      <p:pic>
        <p:nvPicPr>
          <p:cNvPr id="3" name="Picture 2"/>
          <p:cNvPicPr>
            <a:picLocks noChangeAspect="1"/>
          </p:cNvPicPr>
          <p:nvPr/>
        </p:nvPicPr>
        <p:blipFill>
          <a:blip r:embed="rId2"/>
          <a:stretch>
            <a:fillRect/>
          </a:stretch>
        </p:blipFill>
        <p:spPr>
          <a:xfrm>
            <a:off x="5447193" y="3619500"/>
            <a:ext cx="3490432" cy="2616866"/>
          </a:xfrm>
          <a:prstGeom prst="rect">
            <a:avLst/>
          </a:prstGeom>
        </p:spPr>
      </p:pic>
    </p:spTree>
    <p:extLst>
      <p:ext uri="{BB962C8B-B14F-4D97-AF65-F5344CB8AC3E}">
        <p14:creationId xmlns:p14="http://schemas.microsoft.com/office/powerpoint/2010/main" val="24927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1008001"/>
          </a:xfrm>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
        <p:nvSpPr>
          <p:cNvPr id="2" name="TextBox 1"/>
          <p:cNvSpPr txBox="1"/>
          <p:nvPr/>
        </p:nvSpPr>
        <p:spPr>
          <a:xfrm>
            <a:off x="457200" y="1652201"/>
            <a:ext cx="8229600" cy="3970318"/>
          </a:xfrm>
          <a:prstGeom prst="rect">
            <a:avLst/>
          </a:prstGeom>
          <a:noFill/>
        </p:spPr>
        <p:txBody>
          <a:bodyPr wrap="square" rtlCol="0">
            <a:spAutoFit/>
          </a:bodyPr>
          <a:lstStyle/>
          <a:p>
            <a:r>
              <a:rPr lang="en-US" sz="2800" b="1" dirty="0"/>
              <a:t>Part 3: the </a:t>
            </a:r>
            <a:r>
              <a:rPr lang="en-US" sz="2800" b="1" dirty="0" err="1"/>
              <a:t>Citarum</a:t>
            </a:r>
            <a:r>
              <a:rPr lang="en-US" sz="2800" b="1" dirty="0"/>
              <a:t> River, Indonesia</a:t>
            </a:r>
          </a:p>
          <a:p>
            <a:endParaRPr lang="en-US" sz="2800" dirty="0"/>
          </a:p>
          <a:p>
            <a:r>
              <a:rPr lang="en-US" sz="2800" b="1" dirty="0">
                <a:solidFill>
                  <a:srgbClr val="FF0000"/>
                </a:solidFill>
              </a:rPr>
              <a:t>WHAT</a:t>
            </a:r>
            <a:r>
              <a:rPr lang="en-US" sz="2800" dirty="0">
                <a:solidFill>
                  <a:srgbClr val="FF0000"/>
                </a:solidFill>
              </a:rPr>
              <a:t> </a:t>
            </a:r>
            <a:r>
              <a:rPr lang="en-US" sz="2800" dirty="0"/>
              <a:t>is happening to the river here?</a:t>
            </a:r>
          </a:p>
          <a:p>
            <a:endParaRPr lang="en-US" sz="2800" dirty="0"/>
          </a:p>
          <a:p>
            <a:r>
              <a:rPr lang="en-US" sz="2800" b="1" dirty="0">
                <a:solidFill>
                  <a:srgbClr val="FF0000"/>
                </a:solidFill>
              </a:rPr>
              <a:t>WHY</a:t>
            </a:r>
            <a:r>
              <a:rPr lang="en-US" sz="2800" dirty="0"/>
              <a:t> is this happening?</a:t>
            </a:r>
          </a:p>
          <a:p>
            <a:endParaRPr lang="en-US" sz="2800" dirty="0"/>
          </a:p>
          <a:p>
            <a:r>
              <a:rPr lang="en-US" sz="2800" b="1" dirty="0">
                <a:solidFill>
                  <a:srgbClr val="FF0000"/>
                </a:solidFill>
              </a:rPr>
              <a:t>HOW</a:t>
            </a:r>
            <a:r>
              <a:rPr lang="en-US" sz="2800" dirty="0">
                <a:solidFill>
                  <a:srgbClr val="FF0000"/>
                </a:solidFill>
              </a:rPr>
              <a:t> </a:t>
            </a:r>
            <a:r>
              <a:rPr lang="en-US" sz="2800" dirty="0"/>
              <a:t>does this make you feel?</a:t>
            </a:r>
          </a:p>
          <a:p>
            <a:endParaRPr lang="en-US" sz="2800" dirty="0"/>
          </a:p>
          <a:p>
            <a:r>
              <a:rPr lang="en-US" sz="2800" b="1" dirty="0">
                <a:solidFill>
                  <a:srgbClr val="FF0000"/>
                </a:solidFill>
              </a:rPr>
              <a:t>WHAT</a:t>
            </a:r>
            <a:r>
              <a:rPr lang="en-US" sz="2800" dirty="0">
                <a:solidFill>
                  <a:srgbClr val="FF0000"/>
                </a:solidFill>
              </a:rPr>
              <a:t> </a:t>
            </a:r>
            <a:r>
              <a:rPr lang="en-US" sz="2800" dirty="0"/>
              <a:t>could we do about it?</a:t>
            </a:r>
          </a:p>
        </p:txBody>
      </p:sp>
      <p:pic>
        <p:nvPicPr>
          <p:cNvPr id="8" name="Picture 7"/>
          <p:cNvPicPr>
            <a:picLocks noChangeAspect="1"/>
          </p:cNvPicPr>
          <p:nvPr/>
        </p:nvPicPr>
        <p:blipFill>
          <a:blip r:embed="rId2"/>
          <a:stretch>
            <a:fillRect/>
          </a:stretch>
        </p:blipFill>
        <p:spPr>
          <a:xfrm>
            <a:off x="5243936" y="3778250"/>
            <a:ext cx="3442864" cy="2453576"/>
          </a:xfrm>
          <a:prstGeom prst="rect">
            <a:avLst/>
          </a:prstGeom>
        </p:spPr>
      </p:pic>
    </p:spTree>
    <p:extLst>
      <p:ext uri="{BB962C8B-B14F-4D97-AF65-F5344CB8AC3E}">
        <p14:creationId xmlns:p14="http://schemas.microsoft.com/office/powerpoint/2010/main" val="4264819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09636"/>
            <a:ext cx="8229600" cy="1008001"/>
          </a:xfrm>
        </p:spPr>
        <p:style>
          <a:lnRef idx="1">
            <a:schemeClr val="accent6"/>
          </a:lnRef>
          <a:fillRef idx="2">
            <a:schemeClr val="accent6"/>
          </a:fillRef>
          <a:effectRef idx="1">
            <a:schemeClr val="accent6"/>
          </a:effectRef>
          <a:fontRef idx="minor">
            <a:schemeClr val="dk1"/>
          </a:fontRef>
        </p:style>
        <p:txBody>
          <a:bodyPr/>
          <a:lstStyle/>
          <a:p>
            <a:r>
              <a:rPr lang="en-US" b="1" dirty="0"/>
              <a:t>Fashion’s Dirty Secrets</a:t>
            </a:r>
          </a:p>
        </p:txBody>
      </p:sp>
      <p:sp>
        <p:nvSpPr>
          <p:cNvPr id="11" name="Date Placeholder 10"/>
          <p:cNvSpPr>
            <a:spLocks noGrp="1"/>
          </p:cNvSpPr>
          <p:nvPr>
            <p:ph type="dt" sz="half" idx="10"/>
          </p:nvPr>
        </p:nvSpPr>
        <p:spPr>
          <a:xfrm>
            <a:off x="5974495" y="0"/>
            <a:ext cx="2712305" cy="365125"/>
          </a:xfrm>
        </p:spPr>
        <p:txBody>
          <a:bodyPr/>
          <a:lstStyle/>
          <a:p>
            <a:pPr algn="r"/>
            <a:fld id="{73D8E49A-AA3A-C040-AC86-4941E7FE5D33}" type="datetime2">
              <a:rPr lang="en-GB" smtClean="0"/>
              <a:pPr algn="r"/>
              <a:t>Monday, 27 April 2020</a:t>
            </a:fld>
            <a:endParaRPr lang="en-US" dirty="0"/>
          </a:p>
        </p:txBody>
      </p:sp>
      <p:sp>
        <p:nvSpPr>
          <p:cNvPr id="16" name="TextBox 15"/>
          <p:cNvSpPr txBox="1"/>
          <p:nvPr/>
        </p:nvSpPr>
        <p:spPr>
          <a:xfrm>
            <a:off x="457200" y="64725"/>
            <a:ext cx="1544012" cy="276999"/>
          </a:xfrm>
          <a:prstGeom prst="rect">
            <a:avLst/>
          </a:prstGeom>
          <a:noFill/>
        </p:spPr>
        <p:txBody>
          <a:bodyPr wrap="none" rtlCol="0">
            <a:spAutoFit/>
          </a:bodyPr>
          <a:lstStyle/>
          <a:p>
            <a:r>
              <a:rPr lang="en-US" sz="1200" dirty="0">
                <a:solidFill>
                  <a:schemeClr val="tx1">
                    <a:lumMod val="50000"/>
                    <a:lumOff val="50000"/>
                  </a:schemeClr>
                </a:solidFill>
              </a:rPr>
              <a:t>Secondary geography</a:t>
            </a:r>
          </a:p>
        </p:txBody>
      </p:sp>
      <p:sp>
        <p:nvSpPr>
          <p:cNvPr id="2" name="TextBox 1"/>
          <p:cNvSpPr txBox="1"/>
          <p:nvPr/>
        </p:nvSpPr>
        <p:spPr>
          <a:xfrm>
            <a:off x="457200" y="1652201"/>
            <a:ext cx="8229600" cy="3970318"/>
          </a:xfrm>
          <a:prstGeom prst="rect">
            <a:avLst/>
          </a:prstGeom>
          <a:noFill/>
        </p:spPr>
        <p:txBody>
          <a:bodyPr wrap="square" rtlCol="0">
            <a:spAutoFit/>
          </a:bodyPr>
          <a:lstStyle/>
          <a:p>
            <a:r>
              <a:rPr lang="en-US" sz="2800" b="1" dirty="0"/>
              <a:t>Part 4: the people of the </a:t>
            </a:r>
            <a:r>
              <a:rPr lang="en-US" sz="2800" b="1" dirty="0" err="1"/>
              <a:t>Citarum</a:t>
            </a:r>
            <a:r>
              <a:rPr lang="en-US" sz="2800" b="1" dirty="0"/>
              <a:t> River, Indonesia</a:t>
            </a:r>
          </a:p>
          <a:p>
            <a:endParaRPr lang="en-US" sz="2800" dirty="0"/>
          </a:p>
          <a:p>
            <a:r>
              <a:rPr lang="en-US" sz="2800" b="1" dirty="0">
                <a:solidFill>
                  <a:srgbClr val="FF0000"/>
                </a:solidFill>
              </a:rPr>
              <a:t>WHAT</a:t>
            </a:r>
            <a:r>
              <a:rPr lang="en-US" sz="2800" dirty="0">
                <a:solidFill>
                  <a:srgbClr val="FF0000"/>
                </a:solidFill>
              </a:rPr>
              <a:t> </a:t>
            </a:r>
            <a:r>
              <a:rPr lang="en-US" sz="2800" dirty="0"/>
              <a:t>is happening to the people living here?</a:t>
            </a:r>
          </a:p>
          <a:p>
            <a:endParaRPr lang="en-US" sz="2800" dirty="0"/>
          </a:p>
          <a:p>
            <a:r>
              <a:rPr lang="en-US" sz="2800" b="1" dirty="0">
                <a:solidFill>
                  <a:srgbClr val="FF0000"/>
                </a:solidFill>
              </a:rPr>
              <a:t>WHY</a:t>
            </a:r>
            <a:r>
              <a:rPr lang="en-US" sz="2800" dirty="0"/>
              <a:t> is this happening?</a:t>
            </a:r>
          </a:p>
          <a:p>
            <a:endParaRPr lang="en-US" sz="2800" dirty="0"/>
          </a:p>
          <a:p>
            <a:r>
              <a:rPr lang="en-US" sz="2800" b="1" dirty="0">
                <a:solidFill>
                  <a:srgbClr val="FF0000"/>
                </a:solidFill>
              </a:rPr>
              <a:t>HOW</a:t>
            </a:r>
            <a:r>
              <a:rPr lang="en-US" sz="2800" dirty="0">
                <a:solidFill>
                  <a:srgbClr val="FF0000"/>
                </a:solidFill>
              </a:rPr>
              <a:t> </a:t>
            </a:r>
            <a:r>
              <a:rPr lang="en-US" sz="2800" dirty="0"/>
              <a:t>does this make you feel?</a:t>
            </a:r>
          </a:p>
          <a:p>
            <a:endParaRPr lang="en-US" sz="2800" dirty="0"/>
          </a:p>
          <a:p>
            <a:r>
              <a:rPr lang="en-US" sz="2800" b="1" dirty="0">
                <a:solidFill>
                  <a:srgbClr val="FF0000"/>
                </a:solidFill>
              </a:rPr>
              <a:t>WHAT</a:t>
            </a:r>
            <a:r>
              <a:rPr lang="en-US" sz="2800" dirty="0">
                <a:solidFill>
                  <a:srgbClr val="FF0000"/>
                </a:solidFill>
              </a:rPr>
              <a:t> </a:t>
            </a:r>
            <a:r>
              <a:rPr lang="en-US" sz="2800" dirty="0"/>
              <a:t>could we do about it?</a:t>
            </a:r>
          </a:p>
        </p:txBody>
      </p:sp>
      <p:pic>
        <p:nvPicPr>
          <p:cNvPr id="3" name="Picture 2"/>
          <p:cNvPicPr>
            <a:picLocks noChangeAspect="1"/>
          </p:cNvPicPr>
          <p:nvPr/>
        </p:nvPicPr>
        <p:blipFill>
          <a:blip r:embed="rId2"/>
          <a:stretch>
            <a:fillRect/>
          </a:stretch>
        </p:blipFill>
        <p:spPr>
          <a:xfrm>
            <a:off x="5355166" y="3683000"/>
            <a:ext cx="3471333" cy="2603500"/>
          </a:xfrm>
          <a:prstGeom prst="rect">
            <a:avLst/>
          </a:prstGeom>
        </p:spPr>
      </p:pic>
    </p:spTree>
    <p:extLst>
      <p:ext uri="{BB962C8B-B14F-4D97-AF65-F5344CB8AC3E}">
        <p14:creationId xmlns:p14="http://schemas.microsoft.com/office/powerpoint/2010/main" val="4035648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2402</TotalTime>
  <Words>1509</Words>
  <Application>Microsoft Macintosh PowerPoint</Application>
  <PresentationFormat>On-screen Show (4:3)</PresentationFormat>
  <Paragraphs>266</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Office Theme</vt:lpstr>
      <vt:lpstr>Fashion’s Dirty Secrets</vt:lpstr>
      <vt:lpstr>Fashion’s Dirty Secrets</vt:lpstr>
      <vt:lpstr>Fashion’s Dirty Secrets</vt:lpstr>
      <vt:lpstr>Fashion’s Dirty Secrets</vt:lpstr>
      <vt:lpstr>Fashion’s Dirty Secrets</vt:lpstr>
      <vt:lpstr>Fashion’s Dirty Secrets</vt:lpstr>
      <vt:lpstr>Fashion’s Dirty Secrets</vt:lpstr>
      <vt:lpstr>Fashion’s Dirty Secrets</vt:lpstr>
      <vt:lpstr>Fashion’s Dirty Secrets</vt:lpstr>
      <vt:lpstr>Fashion’s Dirty Secrets</vt:lpstr>
      <vt:lpstr>Fashion’s dirty secrets – video notes sheet (A3 format)- please print out and stick in your book</vt:lpstr>
      <vt:lpstr>Fashion’s Dirty Secrets</vt:lpstr>
      <vt:lpstr>Fashion’s Dirty Secrets Please print out and stick in your book </vt:lpstr>
      <vt:lpstr>Fashion’s Dirty Secrets</vt:lpstr>
      <vt:lpstr>Glossary task – please print out and stick in your book </vt:lpstr>
      <vt:lpstr>Fashion’s Dirty Secrets</vt:lpstr>
      <vt:lpstr>Fashion’s Dirty Secrets</vt:lpstr>
      <vt:lpstr>Mapping fashion</vt:lpstr>
      <vt:lpstr>Fashion’s Dirty Secrets</vt:lpstr>
      <vt:lpstr>Mapping fashion</vt:lpstr>
      <vt:lpstr>Fashion’s Dirty Secrets</vt:lpstr>
      <vt:lpstr>Plotting fashion- please print out and stick in your book</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Drowning in plastic: questions</dc:title>
  <dc:creator>Elizabeth Hudson</dc:creator>
  <cp:lastModifiedBy>Microsoft Office User</cp:lastModifiedBy>
  <cp:revision>92</cp:revision>
  <dcterms:created xsi:type="dcterms:W3CDTF">2018-10-02T06:58:46Z</dcterms:created>
  <dcterms:modified xsi:type="dcterms:W3CDTF">2020-04-27T13:51:32Z</dcterms:modified>
</cp:coreProperties>
</file>